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0A3E7B8-BC4F-4CE8-B490-ACAC063D1144}">
  <a:tblStyle styleId="{00A3E7B8-BC4F-4CE8-B490-ACAC063D11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D05BD88-65BA-4500-8287-CDD2D59B8A4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versity.org/wiki/Java_Collections_Overview"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ms.gle/7boBGZRgwzzC73mF8" TargetMode="Externa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cave.pl/notatnik-juniora/zasady-projektowania-kodu#kiss---keep-it-simple-stupid" TargetMode="External"/><Relationship Id="rId3" Type="http://schemas.openxmlformats.org/officeDocument/2006/relationships/hyperlink" Target="https://sniacnajavie.pl/solid-kiss-dry-zasady-programowania" TargetMode="Externa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sualgo.net/en/list?slide=1" TargetMode="External"/><Relationship Id="rId3" Type="http://schemas.openxmlformats.org/officeDocument/2006/relationships/hyperlink" Target="https://en.wikiversity.org/wiki/Java_Collections_Overview"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xercism.io/"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42af3c274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42af3c27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464ae4b17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464ae4b17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46491ae3d5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46491ae3d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464ae4b17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464ae4b1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464ae4b17a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64ae4b1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https://en.wikiversity.org/wiki/Java_Collections_Overview</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464ae4b17a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464ae4b17a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464ae4b17a_0_5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464ae4b17a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ab51c529d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4ab51c529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4ab51c529d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4ab51c529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3dffb41fb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43dffb41f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43dffb41fb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43dffb41f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Stronka z zadankami do różnych języków programowania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https://exercism.io/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268ae01f3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8ae01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4aba277ffd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4aba277ff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aba277ffd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4aba277ff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aba277ffd_2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4aba277ffd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4aba277ffd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4aba277ff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4aba277ffd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4aba277ffd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4aba277ffd_2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4aba277ffd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4aba277ffd_2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4aba277ffd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4aba277ffd_2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4aba277ffd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g43dffb41fb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43dffb41f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45eb2b3d36_0_7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45eb2b3d36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42af3c274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42af3c2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43dffb41fb_0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43dffb41f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43dffb41fb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43dffb41f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g4636f9221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4636f922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4636f9221f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4636f922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4636f9221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4636f9221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50efd07563_1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50efd07563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4636f9221f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4636f922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4636f9221f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4636f9221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4636f9221f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4636f9221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4636f9221f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4636f922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42af3c274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42af3c2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Google Shape;1460;g4636f9221f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4636f9221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4636f9221f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4636f9221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g4636f9221f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4636f9221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4636f9221f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4636f9221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g4636f9221f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4636f9221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43dffb41fb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43dffb41f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g55c4401654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55c440165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55c4401654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55c440165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55c4401654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55c440165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55c4401654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55c440165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44f14c9fc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44f14c9f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g55c4401654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55c440165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g55c4401654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55c440165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1" name="Shape 1541"/>
        <p:cNvGrpSpPr/>
        <p:nvPr/>
      </p:nvGrpSpPr>
      <p:grpSpPr>
        <a:xfrm>
          <a:off x="0" y="0"/>
          <a:ext cx="0" cy="0"/>
          <a:chOff x="0" y="0"/>
          <a:chExt cx="0" cy="0"/>
        </a:xfrm>
      </p:grpSpPr>
      <p:sp>
        <p:nvSpPr>
          <p:cNvPr id="1542" name="Google Shape;1542;g55c4401654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55c440165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55c4401654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55c440165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55c4401654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5c440165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9" name="Shape 1559"/>
        <p:cNvGrpSpPr/>
        <p:nvPr/>
      </p:nvGrpSpPr>
      <p:grpSpPr>
        <a:xfrm>
          <a:off x="0" y="0"/>
          <a:ext cx="0" cy="0"/>
          <a:chOff x="0" y="0"/>
          <a:chExt cx="0" cy="0"/>
        </a:xfrm>
      </p:grpSpPr>
      <p:sp>
        <p:nvSpPr>
          <p:cNvPr id="1560" name="Google Shape;1560;g55c4401654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55c440165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55c4401654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55c440165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Google Shape;1573;g55c4401654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55c440165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55c4401654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55c440165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55c4401654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55c440165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44f14c9fc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44f14c9f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Google Shape;1596;g55c4401654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55c44016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1" name="Shape 1601"/>
        <p:cNvGrpSpPr/>
        <p:nvPr/>
      </p:nvGrpSpPr>
      <p:grpSpPr>
        <a:xfrm>
          <a:off x="0" y="0"/>
          <a:ext cx="0" cy="0"/>
          <a:chOff x="0" y="0"/>
          <a:chExt cx="0" cy="0"/>
        </a:xfrm>
      </p:grpSpPr>
      <p:sp>
        <p:nvSpPr>
          <p:cNvPr id="1602" name="Google Shape;1602;g45eb2b3d36_0_7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45eb2b3d36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g4ade08b77d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4ade08b77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4ba44156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4ba4415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Test: </a:t>
            </a:r>
            <a:r>
              <a:rPr lang="en-US" u="sng">
                <a:solidFill>
                  <a:schemeClr val="hlink"/>
                </a:solidFill>
                <a:hlinkClick r:id="rId2"/>
              </a:rPr>
              <a:t>https://forms.gle/7boBGZRgwzzC73mF8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Google Shape;1620;g4c32ee2592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4c32ee259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Google Shape;1626;g4ba441560d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4ba44156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Google Shape;1648;g4ba441560d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4ba441560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g4ba441560d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4ba441560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4ba441560d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4ba441560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4ba441560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4ba44156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44f14c9fc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44f14c9f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59eb06da2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59eb06da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g59c5ad170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59c5ad17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g4ba441560d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4ba441560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4c32ee2592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4c32ee259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ba441560d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4ba441560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4c32ee2592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4c32ee259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Google Shape;1717;g4c32ee25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4c32ee2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3" name="Shape 1723"/>
        <p:cNvGrpSpPr/>
        <p:nvPr/>
      </p:nvGrpSpPr>
      <p:grpSpPr>
        <a:xfrm>
          <a:off x="0" y="0"/>
          <a:ext cx="0" cy="0"/>
          <a:chOff x="0" y="0"/>
          <a:chExt cx="0" cy="0"/>
        </a:xfrm>
      </p:grpSpPr>
      <p:sp>
        <p:nvSpPr>
          <p:cNvPr id="1724" name="Google Shape;1724;g59eb06da2f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59eb06da2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0" name="Shape 1730"/>
        <p:cNvGrpSpPr/>
        <p:nvPr/>
      </p:nvGrpSpPr>
      <p:grpSpPr>
        <a:xfrm>
          <a:off x="0" y="0"/>
          <a:ext cx="0" cy="0"/>
          <a:chOff x="0" y="0"/>
          <a:chExt cx="0" cy="0"/>
        </a:xfrm>
      </p:grpSpPr>
      <p:sp>
        <p:nvSpPr>
          <p:cNvPr id="1731" name="Google Shape;1731;g4ba441560d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4ba441560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6" name="Shape 1736"/>
        <p:cNvGrpSpPr/>
        <p:nvPr/>
      </p:nvGrpSpPr>
      <p:grpSpPr>
        <a:xfrm>
          <a:off x="0" y="0"/>
          <a:ext cx="0" cy="0"/>
          <a:chOff x="0" y="0"/>
          <a:chExt cx="0" cy="0"/>
        </a:xfrm>
      </p:grpSpPr>
      <p:sp>
        <p:nvSpPr>
          <p:cNvPr id="1737" name="Google Shape;1737;g4c32ee2592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4c32ee259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44f14c9fc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44f14c9f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g4ba441560d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4ba441560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https://devcave.pl/notatnik-juniora/zasady-projektowania-kodu</a:t>
            </a:r>
            <a:endParaRPr/>
          </a:p>
          <a:p>
            <a:pPr indent="0" lvl="0" marL="0" rtl="0" algn="l">
              <a:spcBef>
                <a:spcPts val="0"/>
              </a:spcBef>
              <a:spcAft>
                <a:spcPts val="0"/>
              </a:spcAft>
              <a:buNone/>
            </a:pPr>
            <a:r>
              <a:rPr lang="en-US" u="sng">
                <a:solidFill>
                  <a:schemeClr val="hlink"/>
                </a:solidFill>
                <a:hlinkClick r:id="rId3"/>
              </a:rPr>
              <a:t>https://sniacnajavie.pl/solid-kiss-dry-zasady-programowania</a:t>
            </a:r>
            <a:endParaRPr/>
          </a:p>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Google Shape;1750;g4c32ee2592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4c32ee259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6" name="Shape 1756"/>
        <p:cNvGrpSpPr/>
        <p:nvPr/>
      </p:nvGrpSpPr>
      <p:grpSpPr>
        <a:xfrm>
          <a:off x="0" y="0"/>
          <a:ext cx="0" cy="0"/>
          <a:chOff x="0" y="0"/>
          <a:chExt cx="0" cy="0"/>
        </a:xfrm>
      </p:grpSpPr>
      <p:sp>
        <p:nvSpPr>
          <p:cNvPr id="1757" name="Google Shape;1757;g575b9edb6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575b9edb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2" name="Shape 1762"/>
        <p:cNvGrpSpPr/>
        <p:nvPr/>
      </p:nvGrpSpPr>
      <p:grpSpPr>
        <a:xfrm>
          <a:off x="0" y="0"/>
          <a:ext cx="0" cy="0"/>
          <a:chOff x="0" y="0"/>
          <a:chExt cx="0" cy="0"/>
        </a:xfrm>
      </p:grpSpPr>
      <p:sp>
        <p:nvSpPr>
          <p:cNvPr id="1763" name="Google Shape;1763;g59eb06da2f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59eb06da2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44f14c9fc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44f14c9f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1ecd6c14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1ecd6c14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5eb2b3d36_0_5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5eb2b3d36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1ff9c16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1ff9c1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3d1ca620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3d1ca62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3d1ca6203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3d1ca620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44f14c9fc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44f14c9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44f14c9fc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44f14c9f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44f14c9fc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44f14c9f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1ecd6c146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1ecd6c1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3d1ca6203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3d1ca620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3d1ca6203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3d1ca620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3d1ca6203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3d1ca620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2695a1e64f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95a1e64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42af3c274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42af3c27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4334c469e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4334c469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3d1ca6203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3d1ca620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43d1ca6203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43d1ca620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44767774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44767774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444f14c9fc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444f14c9f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44f14c9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44f14c9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444f14c9f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444f14c9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5eb2b3d36_0_7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5eb2b3d36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5eb2b3d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5eb2b3d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4334c469e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4334c469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3d1ca6203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3d1ca620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5eed3a66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5eed3a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5eed3a66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5eed3a6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5eed3a665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5eed3a6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5eed3a665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5eed3a66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5eed3a66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5eed3a66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http://maven.apache.org/guides/introduction/introduction-to-the-standard-directory-layout.html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5eed3a665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55eed3a66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5eed3a665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5eed3a66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43dffb41f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3dffb41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462e7eb23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462e7eb2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42af3c27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42af3c2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462e7eb232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62e7eb23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462e7eb232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462e7eb23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62e7eb232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62e7eb232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3dffb41fb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43dffb41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https://www.baeldung.com/java-sorting</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62e7eb232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462e7eb23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462e7eb232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462e7eb23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462e7eb232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62e7eb23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43dffb41fb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43dffb41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43dffb41fb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43dffb41f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639b3df8b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4639b3df8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42af3c274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42af3c2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4639b3df8b_4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4639b3df8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https://visualgo.net/en/list?slide=1</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4639b3df8b_4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639b3df8b_4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https://visualgo.net/en/list?slide=1</a:t>
            </a:r>
            <a:endParaRPr/>
          </a:p>
          <a:p>
            <a:pPr indent="0" lvl="0" marL="0" rtl="0" algn="l">
              <a:spcBef>
                <a:spcPts val="0"/>
              </a:spcBef>
              <a:spcAft>
                <a:spcPts val="0"/>
              </a:spcAft>
              <a:buNone/>
            </a:pPr>
            <a:r>
              <a:rPr lang="en-US" u="sng">
                <a:solidFill>
                  <a:schemeClr val="hlink"/>
                </a:solidFill>
                <a:hlinkClick r:id="rId3"/>
              </a:rPr>
              <a:t>https://en.wikiversity.org/wiki/Java_Collections_Overview</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4639b3df8b_4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4639b3df8b_4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4639b3df8b_4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4639b3df8b_4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43dffb41fb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43dffb41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43dffb41fb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43dffb41f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Stronka z zadankami do różnych języków programowania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u="sng">
                <a:solidFill>
                  <a:schemeClr val="hlink"/>
                </a:solidFill>
                <a:hlinkClick r:id="rId2"/>
              </a:rPr>
              <a:t>https://exercism.io/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3d1ca6203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43d1ca620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5eb2b3d36_0_7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45eb2b3d36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55c4401654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55c440165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55c4401654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55c440165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42af3c27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42af3c2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55c4401654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5c440165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55c4401654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55c440165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55c4401654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55c440165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55c4401654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55c440165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55c4401654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55c440165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55c4401654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55c440165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55c4401654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5c440165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55c4401654_0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5c4401654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55c4401654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55c4401654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5c4401654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5c4401654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42af3c27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42af3c2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55c4401654_0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5c440165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55c4401654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55c440165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55c4401654_0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55c440165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461ace13f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461ace13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43dffb41fb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43dffb41f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45fc70b23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45fc70b2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3dffb41fb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43dffb41f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45fc70b231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45fc70b23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4636f9221f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4636f9221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45fc70b231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45fc70b23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42af3c27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42af3c2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45fc70b231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45fc70b23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464146000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46414600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5fc70b231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5fc70b23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45fc70b231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45fc70b23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43dffb41fb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43dffb41f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46491ae3d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46491ae3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46491ae3d5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46491ae3d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43dffb41fb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3dffb41f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43dffb41fb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43dffb41f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46491ae3d5_2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46491ae3d5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3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8" l="0" r="0" t="-8999"/>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195157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524000" y="3169511"/>
            <a:ext cx="9144000" cy="1655762"/>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2"/>
          <p:cNvSpPr/>
          <p:nvPr/>
        </p:nvSpPr>
        <p:spPr>
          <a:xfrm rot="5400000">
            <a:off x="0" y="0"/>
            <a:ext cx="2500009" cy="2500009"/>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 name="Google Shape;18;p2"/>
          <p:cNvPicPr preferRelativeResize="0"/>
          <p:nvPr/>
        </p:nvPicPr>
        <p:blipFill rotWithShape="1">
          <a:blip r:embed="rId3">
            <a:alphaModFix/>
          </a:blip>
          <a:srcRect b="0" l="0" r="0" t="0"/>
          <a:stretch/>
        </p:blipFill>
        <p:spPr>
          <a:xfrm>
            <a:off x="0" y="0"/>
            <a:ext cx="2752933" cy="12967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94" name="Shape 94"/>
        <p:cNvGrpSpPr/>
        <p:nvPr/>
      </p:nvGrpSpPr>
      <p:grpSpPr>
        <a:xfrm>
          <a:off x="0" y="0"/>
          <a:ext cx="0" cy="0"/>
          <a:chOff x="0" y="0"/>
          <a:chExt cx="0" cy="0"/>
        </a:xfrm>
      </p:grpSpPr>
      <p:sp>
        <p:nvSpPr>
          <p:cNvPr id="95" name="Google Shape;95;p11"/>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1"/>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11"/>
          <p:cNvSpPr txBox="1"/>
          <p:nvPr/>
        </p:nvSpPr>
        <p:spPr>
          <a:xfrm>
            <a:off x="0" y="1"/>
            <a:ext cx="10894979" cy="9630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101" name="Google Shape;101;p11"/>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02" name="Google Shape;102;p11"/>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8" l="0" r="0" t="-8999"/>
          </a:stretch>
        </a:blipFill>
      </p:bgPr>
    </p:bg>
    <p:spTree>
      <p:nvGrpSpPr>
        <p:cNvPr id="103" name="Shape 103"/>
        <p:cNvGrpSpPr/>
        <p:nvPr/>
      </p:nvGrpSpPr>
      <p:grpSpPr>
        <a:xfrm>
          <a:off x="0" y="0"/>
          <a:ext cx="0" cy="0"/>
          <a:chOff x="0" y="0"/>
          <a:chExt cx="0" cy="0"/>
        </a:xfrm>
      </p:grpSpPr>
      <p:sp>
        <p:nvSpPr>
          <p:cNvPr id="104" name="Google Shape;104;p12"/>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2"/>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9" name="Google Shape;109;p12"/>
          <p:cNvSpPr txBox="1"/>
          <p:nvPr>
            <p:ph idx="1" type="body"/>
          </p:nvPr>
        </p:nvSpPr>
        <p:spPr>
          <a:xfrm>
            <a:off x="2328289" y="2344725"/>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110" name="Google Shape;110;p12"/>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11" name="Google Shape;111;p12"/>
          <p:cNvSpPr/>
          <p:nvPr>
            <p:ph idx="2" type="pic"/>
          </p:nvPr>
        </p:nvSpPr>
        <p:spPr>
          <a:xfrm>
            <a:off x="1027553" y="2178909"/>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12"/>
          <p:cNvSpPr txBox="1"/>
          <p:nvPr>
            <p:ph idx="3" type="body"/>
          </p:nvPr>
        </p:nvSpPr>
        <p:spPr>
          <a:xfrm>
            <a:off x="2328289" y="392358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3" name="Google Shape;113;p12"/>
          <p:cNvSpPr/>
          <p:nvPr>
            <p:ph idx="4" type="pic"/>
          </p:nvPr>
        </p:nvSpPr>
        <p:spPr>
          <a:xfrm>
            <a:off x="1027553" y="375776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12"/>
          <p:cNvSpPr txBox="1"/>
          <p:nvPr>
            <p:ph idx="5" type="body"/>
          </p:nvPr>
        </p:nvSpPr>
        <p:spPr>
          <a:xfrm>
            <a:off x="7957293" y="242903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5" name="Google Shape;115;p12"/>
          <p:cNvSpPr/>
          <p:nvPr>
            <p:ph idx="6" type="pic"/>
          </p:nvPr>
        </p:nvSpPr>
        <p:spPr>
          <a:xfrm>
            <a:off x="6656557" y="226321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 name="Google Shape;116;p12"/>
          <p:cNvSpPr/>
          <p:nvPr>
            <p:ph idx="7" type="pic"/>
          </p:nvPr>
        </p:nvSpPr>
        <p:spPr>
          <a:xfrm>
            <a:off x="6656557" y="3734711"/>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12"/>
          <p:cNvSpPr txBox="1"/>
          <p:nvPr>
            <p:ph idx="8" type="body"/>
          </p:nvPr>
        </p:nvSpPr>
        <p:spPr>
          <a:xfrm>
            <a:off x="7957293" y="3919889"/>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8" l="0" r="0" t="-8999"/>
          </a:stretch>
        </a:blipFill>
      </p:bgPr>
    </p:bg>
    <p:spTree>
      <p:nvGrpSpPr>
        <p:cNvPr id="118" name="Shape 118"/>
        <p:cNvGrpSpPr/>
        <p:nvPr/>
      </p:nvGrpSpPr>
      <p:grpSpPr>
        <a:xfrm>
          <a:off x="0" y="0"/>
          <a:ext cx="0" cy="0"/>
          <a:chOff x="0" y="0"/>
          <a:chExt cx="0" cy="0"/>
        </a:xfrm>
      </p:grpSpPr>
      <p:sp>
        <p:nvSpPr>
          <p:cNvPr id="119" name="Google Shape;119;p1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3"/>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23" name="Google Shape;123;p13"/>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24" name="Google Shape;124;p13"/>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3"/>
          <p:cNvSpPr/>
          <p:nvPr/>
        </p:nvSpPr>
        <p:spPr>
          <a:xfrm>
            <a:off x="0" y="6356350"/>
            <a:ext cx="12192000" cy="50165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3"/>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8" l="0" r="0" t="-8999"/>
          </a:stretch>
        </a:blipFill>
      </p:bgPr>
    </p:bg>
    <p:spTree>
      <p:nvGrpSpPr>
        <p:cNvPr id="127" name="Shape 127"/>
        <p:cNvGrpSpPr/>
        <p:nvPr/>
      </p:nvGrpSpPr>
      <p:grpSpPr>
        <a:xfrm>
          <a:off x="0" y="0"/>
          <a:ext cx="0" cy="0"/>
          <a:chOff x="0" y="0"/>
          <a:chExt cx="0" cy="0"/>
        </a:xfrm>
      </p:grpSpPr>
      <p:sp>
        <p:nvSpPr>
          <p:cNvPr id="128" name="Google Shape;128;p1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1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14"/>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32" name="Google Shape;132;p14"/>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33" name="Google Shape;133;p14"/>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14"/>
          <p:cNvSpPr/>
          <p:nvPr/>
        </p:nvSpPr>
        <p:spPr>
          <a:xfrm>
            <a:off x="0" y="4241259"/>
            <a:ext cx="12192000" cy="107005"/>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4"/>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136" name="Shape 136"/>
        <p:cNvGrpSpPr/>
        <p:nvPr/>
      </p:nvGrpSpPr>
      <p:grpSpPr>
        <a:xfrm>
          <a:off x="0" y="0"/>
          <a:ext cx="0" cy="0"/>
          <a:chOff x="0" y="0"/>
          <a:chExt cx="0" cy="0"/>
        </a:xfrm>
      </p:grpSpPr>
      <p:sp>
        <p:nvSpPr>
          <p:cNvPr id="137" name="Google Shape;137;p1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15"/>
          <p:cNvSpPr/>
          <p:nvPr>
            <p:ph idx="2" type="pic"/>
          </p:nvPr>
        </p:nvSpPr>
        <p:spPr>
          <a:xfrm>
            <a:off x="10858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15"/>
          <p:cNvSpPr/>
          <p:nvPr>
            <p:ph idx="3" type="pic"/>
          </p:nvPr>
        </p:nvSpPr>
        <p:spPr>
          <a:xfrm>
            <a:off x="49720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Google Shape;142;p15"/>
          <p:cNvSpPr/>
          <p:nvPr>
            <p:ph idx="4" type="pic"/>
          </p:nvPr>
        </p:nvSpPr>
        <p:spPr>
          <a:xfrm>
            <a:off x="88582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1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4" name="Google Shape;144;p15"/>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45" name="Google Shape;145;p15"/>
          <p:cNvSpPr txBox="1"/>
          <p:nvPr>
            <p:ph idx="1" type="body"/>
          </p:nvPr>
        </p:nvSpPr>
        <p:spPr>
          <a:xfrm>
            <a:off x="739775"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Google Shape;146;p15"/>
          <p:cNvSpPr txBox="1"/>
          <p:nvPr>
            <p:ph idx="5" type="body"/>
          </p:nvPr>
        </p:nvSpPr>
        <p:spPr>
          <a:xfrm>
            <a:off x="46228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 name="Google Shape;147;p15"/>
          <p:cNvSpPr txBox="1"/>
          <p:nvPr>
            <p:ph idx="6" type="body"/>
          </p:nvPr>
        </p:nvSpPr>
        <p:spPr>
          <a:xfrm>
            <a:off x="85090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 name="Google Shape;148;p15"/>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9" l="0" r="0" t="-8999"/>
          </a:stretch>
        </a:blipFill>
      </p:bgPr>
    </p:bg>
    <p:spTree>
      <p:nvGrpSpPr>
        <p:cNvPr id="155" name="Shape 155"/>
        <p:cNvGrpSpPr/>
        <p:nvPr/>
      </p:nvGrpSpPr>
      <p:grpSpPr>
        <a:xfrm>
          <a:off x="0" y="0"/>
          <a:ext cx="0" cy="0"/>
          <a:chOff x="0" y="0"/>
          <a:chExt cx="0" cy="0"/>
        </a:xfrm>
      </p:grpSpPr>
      <p:sp>
        <p:nvSpPr>
          <p:cNvPr id="156" name="Google Shape;156;p17"/>
          <p:cNvSpPr txBox="1"/>
          <p:nvPr>
            <p:ph type="ctrTitle"/>
          </p:nvPr>
        </p:nvSpPr>
        <p:spPr>
          <a:xfrm>
            <a:off x="1524000" y="1122363"/>
            <a:ext cx="9144000" cy="19515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7" name="Google Shape;157;p17"/>
          <p:cNvSpPr txBox="1"/>
          <p:nvPr>
            <p:ph idx="1" type="subTitle"/>
          </p:nvPr>
        </p:nvSpPr>
        <p:spPr>
          <a:xfrm>
            <a:off x="1524000" y="3169511"/>
            <a:ext cx="9144000" cy="1655700"/>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58" name="Google Shape;158;p1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1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17"/>
          <p:cNvSpPr/>
          <p:nvPr/>
        </p:nvSpPr>
        <p:spPr>
          <a:xfrm rot="5400000">
            <a:off x="109" y="0"/>
            <a:ext cx="2499900" cy="2499900"/>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2" name="Google Shape;162;p17"/>
          <p:cNvPicPr preferRelativeResize="0"/>
          <p:nvPr/>
        </p:nvPicPr>
        <p:blipFill rotWithShape="1">
          <a:blip r:embed="rId3">
            <a:alphaModFix/>
          </a:blip>
          <a:srcRect b="0" l="0" r="0" t="0"/>
          <a:stretch/>
        </p:blipFill>
        <p:spPr>
          <a:xfrm>
            <a:off x="0" y="0"/>
            <a:ext cx="2752800" cy="1296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63" name="Shape 163"/>
        <p:cNvGrpSpPr/>
        <p:nvPr/>
      </p:nvGrpSpPr>
      <p:grpSpPr>
        <a:xfrm>
          <a:off x="0" y="0"/>
          <a:ext cx="0" cy="0"/>
          <a:chOff x="0" y="0"/>
          <a:chExt cx="0" cy="0"/>
        </a:xfrm>
      </p:grpSpPr>
      <p:sp>
        <p:nvSpPr>
          <p:cNvPr id="164" name="Google Shape;164;p18"/>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18"/>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6" name="Google Shape;166;p18"/>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7" name="Google Shape;167;p1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8" name="Google Shape;168;p1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18"/>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1" name="Google Shape;171;p18"/>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72" name="Google Shape;172;p18"/>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173" name="Google Shape;173;p18"/>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9" l="0" r="0" t="-8999"/>
          </a:stretch>
        </a:blipFill>
      </p:bgPr>
    </p:bg>
    <p:spTree>
      <p:nvGrpSpPr>
        <p:cNvPr id="174" name="Shape 174"/>
        <p:cNvGrpSpPr/>
        <p:nvPr/>
      </p:nvGrpSpPr>
      <p:grpSpPr>
        <a:xfrm>
          <a:off x="0" y="0"/>
          <a:ext cx="0" cy="0"/>
          <a:chOff x="0" y="0"/>
          <a:chExt cx="0" cy="0"/>
        </a:xfrm>
      </p:grpSpPr>
      <p:sp>
        <p:nvSpPr>
          <p:cNvPr id="175" name="Google Shape;175;p19"/>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9"/>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 name="Google Shape;177;p19"/>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1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Google Shape;179;p1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Google Shape;180;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19"/>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2" name="Google Shape;182;p19"/>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3" name="Google Shape;183;p19"/>
          <p:cNvPicPr preferRelativeResize="0"/>
          <p:nvPr/>
        </p:nvPicPr>
        <p:blipFill rotWithShape="1">
          <a:blip r:embed="rId3">
            <a:alphaModFix/>
          </a:blip>
          <a:srcRect b="0" l="0" r="0" t="0"/>
          <a:stretch/>
        </p:blipFill>
        <p:spPr>
          <a:xfrm>
            <a:off x="10894979" y="-23305"/>
            <a:ext cx="2195100" cy="1034100"/>
          </a:xfrm>
          <a:prstGeom prst="rect">
            <a:avLst/>
          </a:prstGeom>
          <a:noFill/>
          <a:ln>
            <a:noFill/>
          </a:ln>
        </p:spPr>
      </p:pic>
      <p:sp>
        <p:nvSpPr>
          <p:cNvPr id="184" name="Google Shape;184;p19"/>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9" l="0" r="0" t="-8999"/>
          </a:stretch>
        </a:blipFill>
      </p:bgPr>
    </p:bg>
    <p:spTree>
      <p:nvGrpSpPr>
        <p:cNvPr id="185" name="Shape 185"/>
        <p:cNvGrpSpPr/>
        <p:nvPr/>
      </p:nvGrpSpPr>
      <p:grpSpPr>
        <a:xfrm>
          <a:off x="0" y="0"/>
          <a:ext cx="0" cy="0"/>
          <a:chOff x="0" y="0"/>
          <a:chExt cx="0" cy="0"/>
        </a:xfrm>
      </p:grpSpPr>
      <p:sp>
        <p:nvSpPr>
          <p:cNvPr id="186" name="Google Shape;186;p20"/>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7" name="Google Shape;187;p20"/>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88" name="Google Shape;188;p2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9" name="Google Shape;189;p2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0" name="Google Shape;19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2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2" name="Google Shape;192;p20"/>
          <p:cNvPicPr preferRelativeResize="0"/>
          <p:nvPr/>
        </p:nvPicPr>
        <p:blipFill rotWithShape="1">
          <a:blip r:embed="rId3">
            <a:alphaModFix/>
          </a:blip>
          <a:srcRect b="0" l="0" r="0" t="0"/>
          <a:stretch/>
        </p:blipFill>
        <p:spPr>
          <a:xfrm>
            <a:off x="5466945" y="-35491"/>
            <a:ext cx="2195100" cy="1034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9" l="0" r="0" t="-8999"/>
          </a:stretch>
        </a:blipFill>
      </p:bgPr>
    </p:bg>
    <p:spTree>
      <p:nvGrpSpPr>
        <p:cNvPr id="193" name="Shape 193"/>
        <p:cNvGrpSpPr/>
        <p:nvPr/>
      </p:nvGrpSpPr>
      <p:grpSpPr>
        <a:xfrm>
          <a:off x="0" y="0"/>
          <a:ext cx="0" cy="0"/>
          <a:chOff x="0" y="0"/>
          <a:chExt cx="0" cy="0"/>
        </a:xfrm>
      </p:grpSpPr>
      <p:sp>
        <p:nvSpPr>
          <p:cNvPr id="194" name="Google Shape;194;p21"/>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21"/>
          <p:cNvSpPr/>
          <p:nvPr/>
        </p:nvSpPr>
        <p:spPr>
          <a:xfrm>
            <a:off x="1118679" y="1669913"/>
            <a:ext cx="99546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21"/>
          <p:cNvSpPr/>
          <p:nvPr/>
        </p:nvSpPr>
        <p:spPr>
          <a:xfrm>
            <a:off x="1066800" y="1595335"/>
            <a:ext cx="100584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21"/>
          <p:cNvSpPr/>
          <p:nvPr/>
        </p:nvSpPr>
        <p:spPr>
          <a:xfrm>
            <a:off x="2841997" y="1595335"/>
            <a:ext cx="6478500" cy="3015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21"/>
          <p:cNvSpPr txBox="1"/>
          <p:nvPr>
            <p:ph type="title"/>
          </p:nvPr>
        </p:nvSpPr>
        <p:spPr>
          <a:xfrm>
            <a:off x="2892155" y="1111553"/>
            <a:ext cx="63783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9" name="Google Shape;199;p21"/>
          <p:cNvSpPr txBox="1"/>
          <p:nvPr>
            <p:ph idx="1" type="body"/>
          </p:nvPr>
        </p:nvSpPr>
        <p:spPr>
          <a:xfrm>
            <a:off x="1962637" y="2101781"/>
            <a:ext cx="8266800" cy="24219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00" name="Google Shape;200;p21"/>
          <p:cNvPicPr preferRelativeResize="0"/>
          <p:nvPr/>
        </p:nvPicPr>
        <p:blipFill rotWithShape="1">
          <a:blip r:embed="rId3">
            <a:alphaModFix/>
          </a:blip>
          <a:srcRect b="0" l="0" r="0" t="0"/>
          <a:stretch/>
        </p:blipFill>
        <p:spPr>
          <a:xfrm>
            <a:off x="5486400" y="4554625"/>
            <a:ext cx="2195100" cy="1034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9" name="Shape 19"/>
        <p:cNvGrpSpPr/>
        <p:nvPr/>
      </p:nvGrpSpPr>
      <p:grpSpPr>
        <a:xfrm>
          <a:off x="0" y="0"/>
          <a:ext cx="0" cy="0"/>
          <a:chOff x="0" y="0"/>
          <a:chExt cx="0" cy="0"/>
        </a:xfrm>
      </p:grpSpPr>
      <p:sp>
        <p:nvSpPr>
          <p:cNvPr id="20" name="Google Shape;20;p3"/>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3"/>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 name="Google Shape;22;p3"/>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3"/>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8" name="Google Shape;28;p3"/>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29" name="Google Shape;29;p3"/>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9" l="0" r="0" t="-8999"/>
          </a:stretch>
        </a:blipFill>
      </p:bgPr>
    </p:bg>
    <p:spTree>
      <p:nvGrpSpPr>
        <p:cNvPr id="201" name="Shape 201"/>
        <p:cNvGrpSpPr/>
        <p:nvPr/>
      </p:nvGrpSpPr>
      <p:grpSpPr>
        <a:xfrm>
          <a:off x="0" y="0"/>
          <a:ext cx="0" cy="0"/>
          <a:chOff x="0" y="0"/>
          <a:chExt cx="0" cy="0"/>
        </a:xfrm>
      </p:grpSpPr>
      <p:sp>
        <p:nvSpPr>
          <p:cNvPr id="202" name="Google Shape;202;p22"/>
          <p:cNvSpPr/>
          <p:nvPr/>
        </p:nvSpPr>
        <p:spPr>
          <a:xfrm>
            <a:off x="0" y="4388795"/>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22"/>
          <p:cNvSpPr/>
          <p:nvPr/>
        </p:nvSpPr>
        <p:spPr>
          <a:xfrm>
            <a:off x="610360" y="2701045"/>
            <a:ext cx="61770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22"/>
          <p:cNvSpPr/>
          <p:nvPr/>
        </p:nvSpPr>
        <p:spPr>
          <a:xfrm>
            <a:off x="558480" y="2626467"/>
            <a:ext cx="62415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22"/>
          <p:cNvSpPr txBox="1"/>
          <p:nvPr>
            <p:ph type="title"/>
          </p:nvPr>
        </p:nvSpPr>
        <p:spPr>
          <a:xfrm>
            <a:off x="1" y="1232337"/>
            <a:ext cx="121920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06" name="Google Shape;206;p22"/>
          <p:cNvPicPr preferRelativeResize="0"/>
          <p:nvPr/>
        </p:nvPicPr>
        <p:blipFill rotWithShape="1">
          <a:blip r:embed="rId3">
            <a:alphaModFix/>
          </a:blip>
          <a:srcRect b="0" l="0" r="0" t="0"/>
          <a:stretch/>
        </p:blipFill>
        <p:spPr>
          <a:xfrm>
            <a:off x="5487345" y="123740"/>
            <a:ext cx="2195100" cy="1034100"/>
          </a:xfrm>
          <a:prstGeom prst="rect">
            <a:avLst/>
          </a:prstGeom>
          <a:noFill/>
          <a:ln>
            <a:noFill/>
          </a:ln>
        </p:spPr>
      </p:pic>
      <p:sp>
        <p:nvSpPr>
          <p:cNvPr id="207" name="Google Shape;207;p22"/>
          <p:cNvSpPr/>
          <p:nvPr/>
        </p:nvSpPr>
        <p:spPr>
          <a:xfrm>
            <a:off x="7299190" y="2701045"/>
            <a:ext cx="42849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22"/>
          <p:cNvSpPr/>
          <p:nvPr>
            <p:ph idx="2" type="pic"/>
          </p:nvPr>
        </p:nvSpPr>
        <p:spPr>
          <a:xfrm>
            <a:off x="7252485" y="2626468"/>
            <a:ext cx="4331400" cy="402750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9" name="Google Shape;209;p22"/>
          <p:cNvSpPr txBox="1"/>
          <p:nvPr>
            <p:ph idx="1" type="body"/>
          </p:nvPr>
        </p:nvSpPr>
        <p:spPr>
          <a:xfrm>
            <a:off x="777875" y="2801938"/>
            <a:ext cx="5807100" cy="367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9" l="0" r="0" t="-8999"/>
          </a:stretch>
        </a:blipFill>
      </p:bgPr>
    </p:bg>
    <p:spTree>
      <p:nvGrpSpPr>
        <p:cNvPr id="210" name="Shape 210"/>
        <p:cNvGrpSpPr/>
        <p:nvPr/>
      </p:nvGrpSpPr>
      <p:grpSpPr>
        <a:xfrm>
          <a:off x="0" y="0"/>
          <a:ext cx="0" cy="0"/>
          <a:chOff x="0" y="0"/>
          <a:chExt cx="0" cy="0"/>
        </a:xfrm>
      </p:grpSpPr>
      <p:sp>
        <p:nvSpPr>
          <p:cNvPr id="211" name="Google Shape;211;p23"/>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2" name="Google Shape;212;p23"/>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3" name="Google Shape;213;p23"/>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p23"/>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5" name="Google Shape;215;p23"/>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p2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 name="Google Shape;217;p2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8" name="Google Shape;218;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9" name="Google Shape;219;p23"/>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9" l="0" r="0" t="-8999"/>
          </a:stretch>
        </a:blipFill>
      </p:bgPr>
    </p:bg>
    <p:spTree>
      <p:nvGrpSpPr>
        <p:cNvPr id="220" name="Shape 220"/>
        <p:cNvGrpSpPr/>
        <p:nvPr/>
      </p:nvGrpSpPr>
      <p:grpSpPr>
        <a:xfrm>
          <a:off x="0" y="0"/>
          <a:ext cx="0" cy="0"/>
          <a:chOff x="0" y="0"/>
          <a:chExt cx="0" cy="0"/>
        </a:xfrm>
      </p:grpSpPr>
      <p:sp>
        <p:nvSpPr>
          <p:cNvPr id="221" name="Google Shape;221;p24"/>
          <p:cNvSpPr/>
          <p:nvPr/>
        </p:nvSpPr>
        <p:spPr>
          <a:xfrm>
            <a:off x="838200" y="1681163"/>
            <a:ext cx="10515600" cy="5176800"/>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24"/>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3" name="Google Shape;223;p24"/>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4" name="Google Shape;224;p24"/>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5" name="Google Shape;225;p24"/>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6" name="Google Shape;226;p24"/>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7" name="Google Shape;227;p24"/>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8" name="Google Shape;228;p2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9" name="Google Shape;229;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0" name="Google Shape;230;p24"/>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231" name="Shape 231"/>
        <p:cNvGrpSpPr/>
        <p:nvPr/>
      </p:nvGrpSpPr>
      <p:grpSpPr>
        <a:xfrm>
          <a:off x="0" y="0"/>
          <a:ext cx="0" cy="0"/>
          <a:chOff x="0" y="0"/>
          <a:chExt cx="0" cy="0"/>
        </a:xfrm>
      </p:grpSpPr>
      <p:sp>
        <p:nvSpPr>
          <p:cNvPr id="232" name="Google Shape;232;p25"/>
          <p:cNvSpPr/>
          <p:nvPr/>
        </p:nvSpPr>
        <p:spPr>
          <a:xfrm>
            <a:off x="0" y="0"/>
            <a:ext cx="5183100"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25"/>
          <p:cNvSpPr/>
          <p:nvPr/>
        </p:nvSpPr>
        <p:spPr>
          <a:xfrm>
            <a:off x="311286" y="-1"/>
            <a:ext cx="4460700"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25"/>
          <p:cNvSpPr txBox="1"/>
          <p:nvPr>
            <p:ph type="title"/>
          </p:nvPr>
        </p:nvSpPr>
        <p:spPr>
          <a:xfrm>
            <a:off x="311286" y="1281002"/>
            <a:ext cx="4460700" cy="7764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5" name="Google Shape;235;p25"/>
          <p:cNvSpPr/>
          <p:nvPr>
            <p:ph idx="2" type="pic"/>
          </p:nvPr>
        </p:nvSpPr>
        <p:spPr>
          <a:xfrm>
            <a:off x="5183188" y="0"/>
            <a:ext cx="7008900"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36" name="Google Shape;236;p25"/>
          <p:cNvSpPr txBox="1"/>
          <p:nvPr>
            <p:ph idx="1" type="body"/>
          </p:nvPr>
        </p:nvSpPr>
        <p:spPr>
          <a:xfrm>
            <a:off x="311286" y="2057400"/>
            <a:ext cx="4460700"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237" name="Google Shape;237;p25"/>
          <p:cNvPicPr preferRelativeResize="0"/>
          <p:nvPr/>
        </p:nvPicPr>
        <p:blipFill rotWithShape="1">
          <a:blip r:embed="rId2">
            <a:alphaModFix/>
          </a:blip>
          <a:srcRect b="0" l="0" r="0" t="0"/>
          <a:stretch/>
        </p:blipFill>
        <p:spPr>
          <a:xfrm>
            <a:off x="1913868" y="224480"/>
            <a:ext cx="2195100" cy="1034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238" name="Shape 238"/>
        <p:cNvGrpSpPr/>
        <p:nvPr/>
      </p:nvGrpSpPr>
      <p:grpSpPr>
        <a:xfrm>
          <a:off x="0" y="0"/>
          <a:ext cx="0" cy="0"/>
          <a:chOff x="0" y="0"/>
          <a:chExt cx="0" cy="0"/>
        </a:xfrm>
      </p:grpSpPr>
      <p:sp>
        <p:nvSpPr>
          <p:cNvPr id="239" name="Google Shape;239;p26"/>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0" name="Google Shape;240;p26"/>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2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2" name="Google Shape;242;p2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3" name="Google Shape;243;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 name="Google Shape;244;p26"/>
          <p:cNvSpPr txBox="1"/>
          <p:nvPr/>
        </p:nvSpPr>
        <p:spPr>
          <a:xfrm>
            <a:off x="0" y="1"/>
            <a:ext cx="10895100" cy="96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245" name="Google Shape;245;p26"/>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46" name="Google Shape;246;p26"/>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9" l="0" r="0" t="-8999"/>
          </a:stretch>
        </a:blipFill>
      </p:bgPr>
    </p:bg>
    <p:spTree>
      <p:nvGrpSpPr>
        <p:cNvPr id="247" name="Shape 247"/>
        <p:cNvGrpSpPr/>
        <p:nvPr/>
      </p:nvGrpSpPr>
      <p:grpSpPr>
        <a:xfrm>
          <a:off x="0" y="0"/>
          <a:ext cx="0" cy="0"/>
          <a:chOff x="0" y="0"/>
          <a:chExt cx="0" cy="0"/>
        </a:xfrm>
      </p:grpSpPr>
      <p:sp>
        <p:nvSpPr>
          <p:cNvPr id="248" name="Google Shape;248;p27"/>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0" name="Google Shape;250;p2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1" name="Google Shape;25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2" name="Google Shape;252;p27"/>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3" name="Google Shape;253;p27"/>
          <p:cNvSpPr txBox="1"/>
          <p:nvPr>
            <p:ph idx="1" type="body"/>
          </p:nvPr>
        </p:nvSpPr>
        <p:spPr>
          <a:xfrm>
            <a:off x="2328289" y="2344725"/>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254" name="Google Shape;254;p27"/>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55" name="Google Shape;255;p27"/>
          <p:cNvSpPr/>
          <p:nvPr>
            <p:ph idx="2" type="pic"/>
          </p:nvPr>
        </p:nvSpPr>
        <p:spPr>
          <a:xfrm>
            <a:off x="1027553" y="2178909"/>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6" name="Google Shape;256;p27"/>
          <p:cNvSpPr txBox="1"/>
          <p:nvPr>
            <p:ph idx="3" type="body"/>
          </p:nvPr>
        </p:nvSpPr>
        <p:spPr>
          <a:xfrm>
            <a:off x="2328289" y="392358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7" name="Google Shape;257;p27"/>
          <p:cNvSpPr/>
          <p:nvPr>
            <p:ph idx="4" type="pic"/>
          </p:nvPr>
        </p:nvSpPr>
        <p:spPr>
          <a:xfrm>
            <a:off x="1027553" y="375776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8" name="Google Shape;258;p27"/>
          <p:cNvSpPr txBox="1"/>
          <p:nvPr>
            <p:ph idx="5" type="body"/>
          </p:nvPr>
        </p:nvSpPr>
        <p:spPr>
          <a:xfrm>
            <a:off x="7957293" y="242903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9" name="Google Shape;259;p27"/>
          <p:cNvSpPr/>
          <p:nvPr>
            <p:ph idx="6" type="pic"/>
          </p:nvPr>
        </p:nvSpPr>
        <p:spPr>
          <a:xfrm>
            <a:off x="6656557" y="226321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0" name="Google Shape;260;p27"/>
          <p:cNvSpPr/>
          <p:nvPr>
            <p:ph idx="7" type="pic"/>
          </p:nvPr>
        </p:nvSpPr>
        <p:spPr>
          <a:xfrm>
            <a:off x="6656557" y="3734711"/>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1" name="Google Shape;261;p27"/>
          <p:cNvSpPr txBox="1"/>
          <p:nvPr>
            <p:ph idx="8" type="body"/>
          </p:nvPr>
        </p:nvSpPr>
        <p:spPr>
          <a:xfrm>
            <a:off x="7957293" y="3919889"/>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9" l="0" r="0" t="-8999"/>
          </a:stretch>
        </a:blipFill>
      </p:bgPr>
    </p:bg>
    <p:spTree>
      <p:nvGrpSpPr>
        <p:cNvPr id="262" name="Shape 262"/>
        <p:cNvGrpSpPr/>
        <p:nvPr/>
      </p:nvGrpSpPr>
      <p:grpSpPr>
        <a:xfrm>
          <a:off x="0" y="0"/>
          <a:ext cx="0" cy="0"/>
          <a:chOff x="0" y="0"/>
          <a:chExt cx="0" cy="0"/>
        </a:xfrm>
      </p:grpSpPr>
      <p:sp>
        <p:nvSpPr>
          <p:cNvPr id="263" name="Google Shape;263;p2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4" name="Google Shape;264;p2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5" name="Google Shape;265;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28"/>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67" name="Google Shape;267;p28"/>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68" name="Google Shape;268;p28"/>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9" name="Google Shape;269;p28"/>
          <p:cNvSpPr/>
          <p:nvPr/>
        </p:nvSpPr>
        <p:spPr>
          <a:xfrm>
            <a:off x="0" y="6356350"/>
            <a:ext cx="12192000" cy="5016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0" name="Google Shape;270;p28"/>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9" l="0" r="0" t="-8999"/>
          </a:stretch>
        </a:blipFill>
      </p:bgPr>
    </p:bg>
    <p:spTree>
      <p:nvGrpSpPr>
        <p:cNvPr id="271" name="Shape 271"/>
        <p:cNvGrpSpPr/>
        <p:nvPr/>
      </p:nvGrpSpPr>
      <p:grpSpPr>
        <a:xfrm>
          <a:off x="0" y="0"/>
          <a:ext cx="0" cy="0"/>
          <a:chOff x="0" y="0"/>
          <a:chExt cx="0" cy="0"/>
        </a:xfrm>
      </p:grpSpPr>
      <p:sp>
        <p:nvSpPr>
          <p:cNvPr id="272" name="Google Shape;272;p2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3" name="Google Shape;273;p2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4" name="Google Shape;274;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5" name="Google Shape;275;p29"/>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76" name="Google Shape;276;p29"/>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77" name="Google Shape;277;p29"/>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8" name="Google Shape;278;p29"/>
          <p:cNvSpPr/>
          <p:nvPr/>
        </p:nvSpPr>
        <p:spPr>
          <a:xfrm>
            <a:off x="0" y="4241259"/>
            <a:ext cx="12192000" cy="1071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p29"/>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280" name="Shape 280"/>
        <p:cNvGrpSpPr/>
        <p:nvPr/>
      </p:nvGrpSpPr>
      <p:grpSpPr>
        <a:xfrm>
          <a:off x="0" y="0"/>
          <a:ext cx="0" cy="0"/>
          <a:chOff x="0" y="0"/>
          <a:chExt cx="0" cy="0"/>
        </a:xfrm>
      </p:grpSpPr>
      <p:sp>
        <p:nvSpPr>
          <p:cNvPr id="281" name="Google Shape;281;p3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2" name="Google Shape;282;p3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3" name="Google Shape;283;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30"/>
          <p:cNvSpPr/>
          <p:nvPr>
            <p:ph idx="2" type="pic"/>
          </p:nvPr>
        </p:nvSpPr>
        <p:spPr>
          <a:xfrm>
            <a:off x="10858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5" name="Google Shape;285;p30"/>
          <p:cNvSpPr/>
          <p:nvPr>
            <p:ph idx="3" type="pic"/>
          </p:nvPr>
        </p:nvSpPr>
        <p:spPr>
          <a:xfrm>
            <a:off x="49720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6" name="Google Shape;286;p30"/>
          <p:cNvSpPr/>
          <p:nvPr>
            <p:ph idx="4" type="pic"/>
          </p:nvPr>
        </p:nvSpPr>
        <p:spPr>
          <a:xfrm>
            <a:off x="88582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7" name="Google Shape;287;p3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88" name="Google Shape;288;p30"/>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89" name="Google Shape;289;p30"/>
          <p:cNvSpPr txBox="1"/>
          <p:nvPr>
            <p:ph idx="1" type="body"/>
          </p:nvPr>
        </p:nvSpPr>
        <p:spPr>
          <a:xfrm>
            <a:off x="739775"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0" name="Google Shape;290;p30"/>
          <p:cNvSpPr txBox="1"/>
          <p:nvPr>
            <p:ph idx="5" type="body"/>
          </p:nvPr>
        </p:nvSpPr>
        <p:spPr>
          <a:xfrm>
            <a:off x="46228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30"/>
          <p:cNvSpPr txBox="1"/>
          <p:nvPr>
            <p:ph idx="6" type="body"/>
          </p:nvPr>
        </p:nvSpPr>
        <p:spPr>
          <a:xfrm>
            <a:off x="85090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2" name="Google Shape;292;p30"/>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8" l="0" r="0" t="-8999"/>
          </a:stretch>
        </a:blipFill>
      </p:bgPr>
    </p:bg>
    <p:spTree>
      <p:nvGrpSpPr>
        <p:cNvPr id="30" name="Shape 30"/>
        <p:cNvGrpSpPr/>
        <p:nvPr/>
      </p:nvGrpSpPr>
      <p:grpSpPr>
        <a:xfrm>
          <a:off x="0" y="0"/>
          <a:ext cx="0" cy="0"/>
          <a:chOff x="0" y="0"/>
          <a:chExt cx="0" cy="0"/>
        </a:xfrm>
      </p:grpSpPr>
      <p:sp>
        <p:nvSpPr>
          <p:cNvPr id="31" name="Google Shape;31;p4"/>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4"/>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 name="Google Shape;33;p4"/>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4"/>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9" name="Google Shape;39;p4"/>
          <p:cNvPicPr preferRelativeResize="0"/>
          <p:nvPr/>
        </p:nvPicPr>
        <p:blipFill rotWithShape="1">
          <a:blip r:embed="rId3">
            <a:alphaModFix/>
          </a:blip>
          <a:srcRect b="0" l="0" r="0" t="0"/>
          <a:stretch/>
        </p:blipFill>
        <p:spPr>
          <a:xfrm>
            <a:off x="10894979" y="-23305"/>
            <a:ext cx="2195209" cy="1034019"/>
          </a:xfrm>
          <a:prstGeom prst="rect">
            <a:avLst/>
          </a:prstGeom>
          <a:noFill/>
          <a:ln>
            <a:noFill/>
          </a:ln>
        </p:spPr>
      </p:pic>
      <p:sp>
        <p:nvSpPr>
          <p:cNvPr id="40" name="Google Shape;40;p4"/>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8" l="0" r="0" t="-8999"/>
          </a:stretch>
        </a:blipFill>
      </p:bgPr>
    </p:bg>
    <p:spTree>
      <p:nvGrpSpPr>
        <p:cNvPr id="41" name="Shape 41"/>
        <p:cNvGrpSpPr/>
        <p:nvPr/>
      </p:nvGrpSpPr>
      <p:grpSpPr>
        <a:xfrm>
          <a:off x="0" y="0"/>
          <a:ext cx="0" cy="0"/>
          <a:chOff x="0" y="0"/>
          <a:chExt cx="0" cy="0"/>
        </a:xfrm>
      </p:grpSpPr>
      <p:sp>
        <p:nvSpPr>
          <p:cNvPr id="42" name="Google Shape;42;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44" name="Google Shape;44;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8" name="Google Shape;48;p5"/>
          <p:cNvPicPr preferRelativeResize="0"/>
          <p:nvPr/>
        </p:nvPicPr>
        <p:blipFill rotWithShape="1">
          <a:blip r:embed="rId3">
            <a:alphaModFix/>
          </a:blip>
          <a:srcRect b="0" l="0" r="0" t="0"/>
          <a:stretch/>
        </p:blipFill>
        <p:spPr>
          <a:xfrm>
            <a:off x="5466945" y="-35491"/>
            <a:ext cx="2195209" cy="10340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8" l="0" r="0" t="-8999"/>
          </a:stretch>
        </a:blipFill>
      </p:bgPr>
    </p:bg>
    <p:spTree>
      <p:nvGrpSpPr>
        <p:cNvPr id="49" name="Shape 49"/>
        <p:cNvGrpSpPr/>
        <p:nvPr/>
      </p:nvGrpSpPr>
      <p:grpSpPr>
        <a:xfrm>
          <a:off x="0" y="0"/>
          <a:ext cx="0" cy="0"/>
          <a:chOff x="0" y="0"/>
          <a:chExt cx="0" cy="0"/>
        </a:xfrm>
      </p:grpSpPr>
      <p:sp>
        <p:nvSpPr>
          <p:cNvPr id="50" name="Google Shape;50;p6"/>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 name="Google Shape;51;p6"/>
          <p:cNvSpPr/>
          <p:nvPr/>
        </p:nvSpPr>
        <p:spPr>
          <a:xfrm>
            <a:off x="1118679" y="1669913"/>
            <a:ext cx="9954639"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6"/>
          <p:cNvSpPr/>
          <p:nvPr/>
        </p:nvSpPr>
        <p:spPr>
          <a:xfrm>
            <a:off x="1066800" y="1595335"/>
            <a:ext cx="10058400"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 name="Google Shape;53;p6"/>
          <p:cNvSpPr/>
          <p:nvPr/>
        </p:nvSpPr>
        <p:spPr>
          <a:xfrm>
            <a:off x="2841997" y="1595335"/>
            <a:ext cx="6478621" cy="301559"/>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 name="Google Shape;54;p6"/>
          <p:cNvSpPr txBox="1"/>
          <p:nvPr>
            <p:ph type="title"/>
          </p:nvPr>
        </p:nvSpPr>
        <p:spPr>
          <a:xfrm>
            <a:off x="2892155" y="1111553"/>
            <a:ext cx="6378306"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5" name="Google Shape;55;p6"/>
          <p:cNvSpPr txBox="1"/>
          <p:nvPr>
            <p:ph idx="1" type="body"/>
          </p:nvPr>
        </p:nvSpPr>
        <p:spPr>
          <a:xfrm>
            <a:off x="1962637" y="2101781"/>
            <a:ext cx="8266721" cy="242178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6" name="Google Shape;56;p6"/>
          <p:cNvPicPr preferRelativeResize="0"/>
          <p:nvPr/>
        </p:nvPicPr>
        <p:blipFill rotWithShape="1">
          <a:blip r:embed="rId3">
            <a:alphaModFix/>
          </a:blip>
          <a:srcRect b="0" l="0" r="0" t="0"/>
          <a:stretch/>
        </p:blipFill>
        <p:spPr>
          <a:xfrm>
            <a:off x="5486400" y="4554625"/>
            <a:ext cx="2195209" cy="10340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8" l="0" r="0" t="-8999"/>
          </a:stretch>
        </a:blipFill>
      </p:bgPr>
    </p:bg>
    <p:spTree>
      <p:nvGrpSpPr>
        <p:cNvPr id="57" name="Shape 57"/>
        <p:cNvGrpSpPr/>
        <p:nvPr/>
      </p:nvGrpSpPr>
      <p:grpSpPr>
        <a:xfrm>
          <a:off x="0" y="0"/>
          <a:ext cx="0" cy="0"/>
          <a:chOff x="0" y="0"/>
          <a:chExt cx="0" cy="0"/>
        </a:xfrm>
      </p:grpSpPr>
      <p:sp>
        <p:nvSpPr>
          <p:cNvPr id="58" name="Google Shape;58;p7"/>
          <p:cNvSpPr/>
          <p:nvPr/>
        </p:nvSpPr>
        <p:spPr>
          <a:xfrm>
            <a:off x="0" y="4388795"/>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7"/>
          <p:cNvSpPr/>
          <p:nvPr/>
        </p:nvSpPr>
        <p:spPr>
          <a:xfrm>
            <a:off x="610360" y="2701045"/>
            <a:ext cx="6177065"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 name="Google Shape;60;p7"/>
          <p:cNvSpPr/>
          <p:nvPr/>
        </p:nvSpPr>
        <p:spPr>
          <a:xfrm>
            <a:off x="558480" y="2626467"/>
            <a:ext cx="6241451"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 name="Google Shape;61;p7"/>
          <p:cNvSpPr txBox="1"/>
          <p:nvPr>
            <p:ph type="title"/>
          </p:nvPr>
        </p:nvSpPr>
        <p:spPr>
          <a:xfrm>
            <a:off x="1" y="1232337"/>
            <a:ext cx="12191999"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62" name="Google Shape;62;p7"/>
          <p:cNvPicPr preferRelativeResize="0"/>
          <p:nvPr/>
        </p:nvPicPr>
        <p:blipFill rotWithShape="1">
          <a:blip r:embed="rId3">
            <a:alphaModFix/>
          </a:blip>
          <a:srcRect b="0" l="0" r="0" t="0"/>
          <a:stretch/>
        </p:blipFill>
        <p:spPr>
          <a:xfrm>
            <a:off x="5487345" y="123740"/>
            <a:ext cx="2195209" cy="1034019"/>
          </a:xfrm>
          <a:prstGeom prst="rect">
            <a:avLst/>
          </a:prstGeom>
          <a:noFill/>
          <a:ln>
            <a:noFill/>
          </a:ln>
        </p:spPr>
      </p:pic>
      <p:sp>
        <p:nvSpPr>
          <p:cNvPr id="63" name="Google Shape;63;p7"/>
          <p:cNvSpPr/>
          <p:nvPr/>
        </p:nvSpPr>
        <p:spPr>
          <a:xfrm>
            <a:off x="7299190" y="2701045"/>
            <a:ext cx="4285016"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ph idx="2" type="pic"/>
          </p:nvPr>
        </p:nvSpPr>
        <p:spPr>
          <a:xfrm>
            <a:off x="7252485" y="2626468"/>
            <a:ext cx="4331503" cy="402759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7"/>
          <p:cNvSpPr txBox="1"/>
          <p:nvPr>
            <p:ph idx="1" type="body"/>
          </p:nvPr>
        </p:nvSpPr>
        <p:spPr>
          <a:xfrm>
            <a:off x="777875" y="2801938"/>
            <a:ext cx="5807075" cy="367665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8" l="0" r="0" t="-8999"/>
          </a:stretch>
        </a:blipFill>
      </p:bgPr>
    </p:bg>
    <p:spTree>
      <p:nvGrpSpPr>
        <p:cNvPr id="66" name="Shape 66"/>
        <p:cNvGrpSpPr/>
        <p:nvPr/>
      </p:nvGrpSpPr>
      <p:grpSpPr>
        <a:xfrm>
          <a:off x="0" y="0"/>
          <a:ext cx="0" cy="0"/>
          <a:chOff x="0" y="0"/>
          <a:chExt cx="0" cy="0"/>
        </a:xfrm>
      </p:grpSpPr>
      <p:sp>
        <p:nvSpPr>
          <p:cNvPr id="67" name="Google Shape;67;p8"/>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8" name="Google Shape;68;p8"/>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69" name="Google Shape;69;p8"/>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8"/>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71" name="Google Shape;71;p8"/>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5" name="Google Shape;75;p8"/>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8" l="0" r="0" t="-8999"/>
          </a:stretch>
        </a:blipFill>
      </p:bgPr>
    </p:bg>
    <p:spTree>
      <p:nvGrpSpPr>
        <p:cNvPr id="76" name="Shape 76"/>
        <p:cNvGrpSpPr/>
        <p:nvPr/>
      </p:nvGrpSpPr>
      <p:grpSpPr>
        <a:xfrm>
          <a:off x="0" y="0"/>
          <a:ext cx="0" cy="0"/>
          <a:chOff x="0" y="0"/>
          <a:chExt cx="0" cy="0"/>
        </a:xfrm>
      </p:grpSpPr>
      <p:sp>
        <p:nvSpPr>
          <p:cNvPr id="77" name="Google Shape;77;p9"/>
          <p:cNvSpPr/>
          <p:nvPr/>
        </p:nvSpPr>
        <p:spPr>
          <a:xfrm>
            <a:off x="838200" y="1681163"/>
            <a:ext cx="10515600" cy="5176837"/>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 name="Google Shape;78;p9"/>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9" name="Google Shape;79;p9"/>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0" name="Google Shape;80;p9"/>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9"/>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2" name="Google Shape;82;p9"/>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6" name="Google Shape;86;p9"/>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87" name="Shape 87"/>
        <p:cNvGrpSpPr/>
        <p:nvPr/>
      </p:nvGrpSpPr>
      <p:grpSpPr>
        <a:xfrm>
          <a:off x="0" y="0"/>
          <a:ext cx="0" cy="0"/>
          <a:chOff x="0" y="0"/>
          <a:chExt cx="0" cy="0"/>
        </a:xfrm>
      </p:grpSpPr>
      <p:sp>
        <p:nvSpPr>
          <p:cNvPr id="88" name="Google Shape;88;p10"/>
          <p:cNvSpPr/>
          <p:nvPr/>
        </p:nvSpPr>
        <p:spPr>
          <a:xfrm>
            <a:off x="0" y="0"/>
            <a:ext cx="5183188"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0"/>
          <p:cNvSpPr/>
          <p:nvPr/>
        </p:nvSpPr>
        <p:spPr>
          <a:xfrm>
            <a:off x="311286" y="-1"/>
            <a:ext cx="4460739"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0"/>
          <p:cNvSpPr txBox="1"/>
          <p:nvPr>
            <p:ph type="title"/>
          </p:nvPr>
        </p:nvSpPr>
        <p:spPr>
          <a:xfrm>
            <a:off x="311286" y="1281002"/>
            <a:ext cx="4460739" cy="77639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 name="Google Shape;91;p10"/>
          <p:cNvSpPr/>
          <p:nvPr>
            <p:ph idx="2" type="pic"/>
          </p:nvPr>
        </p:nvSpPr>
        <p:spPr>
          <a:xfrm>
            <a:off x="5183188" y="0"/>
            <a:ext cx="7008812"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92" name="Google Shape;92;p10"/>
          <p:cNvSpPr txBox="1"/>
          <p:nvPr>
            <p:ph idx="1" type="body"/>
          </p:nvPr>
        </p:nvSpPr>
        <p:spPr>
          <a:xfrm>
            <a:off x="311286" y="2057400"/>
            <a:ext cx="4460739"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93" name="Google Shape;93;p10"/>
          <p:cNvPicPr preferRelativeResize="0"/>
          <p:nvPr/>
        </p:nvPicPr>
        <p:blipFill rotWithShape="1">
          <a:blip r:embed="rId2">
            <a:alphaModFix/>
          </a:blip>
          <a:srcRect b="0" l="0" r="0" t="0"/>
          <a:stretch/>
        </p:blipFill>
        <p:spPr>
          <a:xfrm>
            <a:off x="1913868" y="224480"/>
            <a:ext cx="2195209" cy="10340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1.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9" name="Shape 149"/>
        <p:cNvGrpSpPr/>
        <p:nvPr/>
      </p:nvGrpSpPr>
      <p:grpSpPr>
        <a:xfrm>
          <a:off x="0" y="0"/>
          <a:ext cx="0" cy="0"/>
          <a:chOff x="0" y="0"/>
          <a:chExt cx="0" cy="0"/>
        </a:xfrm>
      </p:grpSpPr>
      <p:sp>
        <p:nvSpPr>
          <p:cNvPr id="150" name="Google Shape;150;p16"/>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1" name="Google Shape;151;p16"/>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1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1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hyperlink" Target="https://regexr.com/" TargetMode="External"/><Relationship Id="rId4" Type="http://schemas.openxmlformats.org/officeDocument/2006/relationships/hyperlink" Target="https://regex101.com/" TargetMode="External"/><Relationship Id="rId5" Type="http://schemas.openxmlformats.org/officeDocument/2006/relationships/hyperlink" Target="https://regexon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hyperlink" Target="https://github.com/softwaredevelepmentacademy/java24gda_pro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4.xml"/><Relationship Id="rId3" Type="http://schemas.openxmlformats.org/officeDocument/2006/relationships/hyperlink" Target="https://logback.qos.ch/manual/configuration.html"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5.xml"/><Relationship Id="rId3" Type="http://schemas.openxmlformats.org/officeDocument/2006/relationships/hyperlink" Target="https://logback.qos.ch/manual/layouts.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0.xml"/><Relationship Id="rId3" Type="http://schemas.openxmlformats.org/officeDocument/2006/relationships/image" Target="../media/image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2.xml"/><Relationship Id="rId3" Type="http://schemas.openxmlformats.org/officeDocument/2006/relationships/image" Target="../media/image31.png"/><Relationship Id="rId4" Type="http://schemas.openxmlformats.org/officeDocument/2006/relationships/hyperlink" Target="https://bost.ocks.org/mike/algorithms/"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3.xml"/><Relationship Id="rId3" Type="http://schemas.openxmlformats.org/officeDocument/2006/relationships/hyperlink" Target="https://www.cs.usfca.edu/~galles/visualization/ComparisonSort.html" TargetMode="External"/><Relationship Id="rId4" Type="http://schemas.openxmlformats.org/officeDocument/2006/relationships/hyperlink" Target="https://visualgo.net/en/sort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4.xml"/><Relationship Id="rId3" Type="http://schemas.openxmlformats.org/officeDocument/2006/relationships/image" Target="../media/image33.png"/><Relationship Id="rId4" Type="http://schemas.openxmlformats.org/officeDocument/2006/relationships/hyperlink" Target="https://youtu.be/lyZQPjUT5B4"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5.xml"/><Relationship Id="rId3" Type="http://schemas.openxmlformats.org/officeDocument/2006/relationships/image" Target="../media/image2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6.xml"/><Relationship Id="rId3" Type="http://schemas.openxmlformats.org/officeDocument/2006/relationships/hyperlink" Target="https://pl.spoj.com/problems/FR_01_09/"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7.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hyperlink" Target="https://youtu.be/ROalU379l3U"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8.xml"/><Relationship Id="rId3" Type="http://schemas.openxmlformats.org/officeDocument/2006/relationships/hyperlink" Target="https://youtu.be/XaqR3G_NVoo" TargetMode="External"/><Relationship Id="rId4" Type="http://schemas.openxmlformats.org/officeDocument/2006/relationships/image" Target="../media/image3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9.xml"/><Relationship Id="rId3" Type="http://schemas.openxmlformats.org/officeDocument/2006/relationships/hyperlink" Target="https://www.youtube.com/watch?v=7zuGmKfUt7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0.xml"/><Relationship Id="rId3" Type="http://schemas.openxmlformats.org/officeDocument/2006/relationships/hyperlink" Target="https://youtu.be/Ns4TPTC8whw" TargetMode="External"/><Relationship Id="rId4" Type="http://schemas.openxmlformats.org/officeDocument/2006/relationships/image" Target="../media/image5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1.xml"/><Relationship Id="rId3" Type="http://schemas.openxmlformats.org/officeDocument/2006/relationships/hyperlink" Target="https://youtu.be/ywWBy6J5gz8"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2.xml"/><Relationship Id="rId3" Type="http://schemas.openxmlformats.org/officeDocument/2006/relationships/hyperlink" Target="https://www.cs.usfca.edu/~galles/visualization/HeapSort.html" TargetMode="External"/><Relationship Id="rId4" Type="http://schemas.openxmlformats.org/officeDocument/2006/relationships/hyperlink" Target="https://youtu.be/Xw2D9aJRBY4" TargetMode="External"/><Relationship Id="rId5" Type="http://schemas.openxmlformats.org/officeDocument/2006/relationships/image" Target="../media/image5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3.xml"/><Relationship Id="rId3" Type="http://schemas.openxmlformats.org/officeDocument/2006/relationships/image" Target="../media/image2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5.xml"/><Relationship Id="rId3" Type="http://schemas.openxmlformats.org/officeDocument/2006/relationships/hyperlink" Target="https://www.spoj.com/problems/TSORT/" TargetMode="External"/><Relationship Id="rId4" Type="http://schemas.openxmlformats.org/officeDocument/2006/relationships/hyperlink" Target="https://pl.spoj.com/problems/JSORTBIZ/" TargetMode="External"/><Relationship Id="rId5" Type="http://schemas.openxmlformats.org/officeDocument/2006/relationships/hyperlink" Target="https://pl.spoj.com/problems/XYZSORT/" TargetMode="External"/><Relationship Id="rId6" Type="http://schemas.openxmlformats.org/officeDocument/2006/relationships/hyperlink" Target="https://pl.spoj.com/problems/SBANK/" TargetMode="External"/><Relationship Id="rId7" Type="http://schemas.openxmlformats.org/officeDocument/2006/relationships/hyperlink" Target="https://www.spoj.com/problems/CODESPTB/" TargetMode="External"/><Relationship Id="rId8" Type="http://schemas.openxmlformats.org/officeDocument/2006/relationships/hyperlink" Target="https://www.spoj.com/problems/SSOR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49.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7.xml"/><Relationship Id="rId3" Type="http://schemas.openxmlformats.org/officeDocument/2006/relationships/image" Target="../media/image3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9.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1.xml"/><Relationship Id="rId3" Type="http://schemas.openxmlformats.org/officeDocument/2006/relationships/image" Target="../media/image4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2.xml"/><Relationship Id="rId3" Type="http://schemas.openxmlformats.org/officeDocument/2006/relationships/image" Target="../media/image4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3.xml"/><Relationship Id="rId3" Type="http://schemas.openxmlformats.org/officeDocument/2006/relationships/image" Target="../media/image4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4.xml"/><Relationship Id="rId3" Type="http://schemas.openxmlformats.org/officeDocument/2006/relationships/image" Target="../media/image4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5.xml"/><Relationship Id="rId3" Type="http://schemas.openxmlformats.org/officeDocument/2006/relationships/image" Target="../media/image4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6.xml"/><Relationship Id="rId3" Type="http://schemas.openxmlformats.org/officeDocument/2006/relationships/image" Target="../media/image4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7.xml"/><Relationship Id="rId3" Type="http://schemas.openxmlformats.org/officeDocument/2006/relationships/image" Target="../media/image4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8.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4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9.xml"/><Relationship Id="rId3" Type="http://schemas.openxmlformats.org/officeDocument/2006/relationships/hyperlink" Target="https://visualgo.net/en/bs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2.xml"/><Relationship Id="rId3" Type="http://schemas.openxmlformats.org/officeDocument/2006/relationships/hyperlink" Target="https://github.com/jaroslaw-skarzynski/rav_project_24.git"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13.jpg"/><Relationship Id="rId4" Type="http://schemas.openxmlformats.org/officeDocument/2006/relationships/hyperlink" Target="https://audioteka.com/pl/audiobook/innowatorz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hyperlink" Target="https://www.ceneo.pl/16684097" TargetMode="External"/><Relationship Id="rId4" Type="http://schemas.openxmlformats.org/officeDocument/2006/relationships/image" Target="../media/image1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17.png"/><Relationship Id="rId4" Type="http://schemas.openxmlformats.org/officeDocument/2006/relationships/hyperlink" Target="https://repo.maven.apache.org/maven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hyperlink" Target="https://maven.apache.org/guides/introduction/introduction-to-the-pom.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hyperlink" Target="https://pl.spoj.com/problems/TR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30.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hyperlink" Target="https://pl.wikipedia.org/wiki/Ci%C4%85g_Fibonacciego"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2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23.png"/><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hyperlink" Target="https://www.spoj.com/problems/TEST/" TargetMode="External"/><Relationship Id="rId4" Type="http://schemas.openxmlformats.org/officeDocument/2006/relationships/hyperlink" Target="https://pl.spoj.com/problems/PRIME_T/" TargetMode="External"/><Relationship Id="rId5" Type="http://schemas.openxmlformats.org/officeDocument/2006/relationships/hyperlink" Target="https://pl.spoj.com/problems/PA05_POT/" TargetMode="External"/><Relationship Id="rId6" Type="http://schemas.openxmlformats.org/officeDocument/2006/relationships/hyperlink" Target="https://pl.spoj.com/problems/PP0501A/" TargetMode="External"/><Relationship Id="rId7" Type="http://schemas.openxmlformats.org/officeDocument/2006/relationships/hyperlink" Target="https://pl.spoj.com/problems/FCTRL3/" TargetMode="External"/><Relationship Id="rId8" Type="http://schemas.openxmlformats.org/officeDocument/2006/relationships/hyperlink" Target="https://pl.spoj.com/problems/CALC/"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28.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hyperlink" Target="https://visualgo.net/en/list" TargetMode="External"/><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 Id="rId3" Type="http://schemas.openxmlformats.org/officeDocument/2006/relationships/hyperlink" Target="http://bit.ly/2E6E5DJ" TargetMode="External"/><Relationship Id="rId4" Type="http://schemas.openxmlformats.org/officeDocument/2006/relationships/hyperlink" Target="https://pl.spoj.com/problems/STO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 Id="rId3" Type="http://schemas.openxmlformats.org/officeDocument/2006/relationships/hyperlink" Target="https://pl.wikipedia.org/wiki/Odwrotna_notacja_polska"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1"/>
          <p:cNvSpPr txBox="1"/>
          <p:nvPr>
            <p:ph type="ctrTitle"/>
          </p:nvPr>
        </p:nvSpPr>
        <p:spPr>
          <a:xfrm>
            <a:off x="1524000" y="1122363"/>
            <a:ext cx="9144000" cy="19515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Geo"/>
              <a:buNone/>
            </a:pPr>
            <a:r>
              <a:rPr lang="en-US">
                <a:latin typeface="Arial"/>
                <a:ea typeface="Arial"/>
                <a:cs typeface="Arial"/>
                <a:sym typeface="Arial"/>
              </a:rPr>
              <a:t>JAVA24 Gdańsk</a:t>
            </a:r>
            <a:endParaRPr i="0" sz="6000" u="none" cap="none" strike="noStrike">
              <a:solidFill>
                <a:schemeClr val="lt1"/>
              </a:solidFill>
              <a:latin typeface="Arial"/>
              <a:ea typeface="Arial"/>
              <a:cs typeface="Arial"/>
              <a:sym typeface="Arial"/>
            </a:endParaRPr>
          </a:p>
        </p:txBody>
      </p:sp>
      <p:sp>
        <p:nvSpPr>
          <p:cNvPr id="298" name="Google Shape;298;p31"/>
          <p:cNvSpPr txBox="1"/>
          <p:nvPr>
            <p:ph idx="1" type="subTitle"/>
          </p:nvPr>
        </p:nvSpPr>
        <p:spPr>
          <a:xfrm>
            <a:off x="1524000" y="3169511"/>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Arial"/>
              <a:buNone/>
            </a:pPr>
            <a:r>
              <a:rPr lang="en-US">
                <a:latin typeface="Arial"/>
                <a:ea typeface="Arial"/>
                <a:cs typeface="Arial"/>
                <a:sym typeface="Arial"/>
              </a:rPr>
              <a:t>Programowanie I</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narzędzia online</a:t>
            </a:r>
            <a:endParaRPr sz="2400">
              <a:solidFill>
                <a:schemeClr val="accent6"/>
              </a:solidFill>
              <a:latin typeface="Arial"/>
              <a:ea typeface="Arial"/>
              <a:cs typeface="Arial"/>
              <a:sym typeface="Arial"/>
            </a:endParaRPr>
          </a:p>
        </p:txBody>
      </p:sp>
      <p:sp>
        <p:nvSpPr>
          <p:cNvPr id="352" name="Google Shape;352;p40"/>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Testowanie online:</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3"/>
              </a:rPr>
              <a:t>https://regexr.com</a:t>
            </a:r>
            <a:endParaRPr sz="3600">
              <a:solidFill>
                <a:srgbClr val="42719B"/>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4"/>
              </a:rPr>
              <a:t>https://regex101.com</a:t>
            </a:r>
            <a:endParaRPr sz="3600">
              <a:solidFill>
                <a:srgbClr val="42719B"/>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Tutorial:</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5"/>
              </a:rPr>
              <a:t>https://regexone.com</a:t>
            </a:r>
            <a:endParaRPr sz="3600">
              <a:solidFill>
                <a:srgbClr val="42719B"/>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30"/>
          <p:cNvSpPr txBox="1"/>
          <p:nvPr>
            <p:ph type="title"/>
          </p:nvPr>
        </p:nvSpPr>
        <p:spPr>
          <a:xfrm>
            <a:off x="0" y="3902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equals() vs ==</a:t>
            </a:r>
            <a:endParaRPr>
              <a:latin typeface="Arial"/>
              <a:ea typeface="Arial"/>
              <a:cs typeface="Arial"/>
              <a:sym typeface="Arial"/>
            </a:endParaRPr>
          </a:p>
        </p:txBody>
      </p:sp>
      <p:sp>
        <p:nvSpPr>
          <p:cNvPr id="1189" name="Google Shape;1189;p130"/>
          <p:cNvSpPr txBox="1"/>
          <p:nvPr/>
        </p:nvSpPr>
        <p:spPr>
          <a:xfrm>
            <a:off x="209700" y="3560675"/>
            <a:ext cx="11772600" cy="238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accent5"/>
                </a:solidFill>
              </a:rPr>
              <a:t>PersonTwo </a:t>
            </a:r>
            <a:r>
              <a:rPr b="1" lang="en-US" sz="2400"/>
              <a:t>marek1 </a:t>
            </a:r>
            <a:r>
              <a:rPr lang="en-US" sz="2400"/>
              <a:t>= new </a:t>
            </a:r>
            <a:r>
              <a:rPr b="1" lang="en-US" sz="2400">
                <a:solidFill>
                  <a:schemeClr val="accent5"/>
                </a:solidFill>
              </a:rPr>
              <a:t>PersonTwo</a:t>
            </a:r>
            <a:r>
              <a:rPr lang="en-US" sz="2400"/>
              <a:t>(</a:t>
            </a:r>
            <a:r>
              <a:rPr lang="en-US" sz="2400">
                <a:solidFill>
                  <a:schemeClr val="accent2"/>
                </a:solidFill>
              </a:rPr>
              <a:t>"Marek"</a:t>
            </a:r>
            <a:r>
              <a:rPr lang="en-US" sz="2400"/>
              <a:t>, </a:t>
            </a:r>
            <a:r>
              <a:rPr lang="en-US" sz="2400">
                <a:solidFill>
                  <a:schemeClr val="accent2"/>
                </a:solidFill>
              </a:rPr>
              <a:t>"Kropka"</a:t>
            </a:r>
            <a:r>
              <a:rPr lang="en-US" sz="2400"/>
              <a:t>);</a:t>
            </a:r>
            <a:endParaRPr sz="2400"/>
          </a:p>
          <a:p>
            <a:pPr indent="0" lvl="0" marL="0" rtl="0" algn="l">
              <a:lnSpc>
                <a:spcPct val="90000"/>
              </a:lnSpc>
              <a:spcBef>
                <a:spcPts val="0"/>
              </a:spcBef>
              <a:spcAft>
                <a:spcPts val="0"/>
              </a:spcAft>
              <a:buNone/>
            </a:pPr>
            <a:r>
              <a:rPr b="1" lang="en-US" sz="2400">
                <a:solidFill>
                  <a:schemeClr val="accent5"/>
                </a:solidFill>
              </a:rPr>
              <a:t>PersonTwo </a:t>
            </a:r>
            <a:r>
              <a:rPr b="1" lang="en-US" sz="2400"/>
              <a:t>marek2 </a:t>
            </a:r>
            <a:r>
              <a:rPr lang="en-US" sz="2400"/>
              <a:t>= new </a:t>
            </a:r>
            <a:r>
              <a:rPr b="1" lang="en-US" sz="2400">
                <a:solidFill>
                  <a:schemeClr val="accent5"/>
                </a:solidFill>
              </a:rPr>
              <a:t>PersonTwo</a:t>
            </a:r>
            <a:r>
              <a:rPr lang="en-US" sz="2400"/>
              <a:t>(</a:t>
            </a:r>
            <a:r>
              <a:rPr lang="en-US" sz="2400">
                <a:solidFill>
                  <a:schemeClr val="accent2"/>
                </a:solidFill>
              </a:rPr>
              <a:t>"Marek"</a:t>
            </a:r>
            <a:r>
              <a:rPr lang="en-US" sz="2400"/>
              <a:t>, </a:t>
            </a:r>
            <a:r>
              <a:rPr lang="en-US" sz="2400">
                <a:solidFill>
                  <a:schemeClr val="accent2"/>
                </a:solidFill>
              </a:rPr>
              <a:t>"Kropka"</a:t>
            </a:r>
            <a:r>
              <a:rPr lang="en-US" sz="2400"/>
              <a:t>);</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rPr lang="en-US" sz="2400">
                <a:solidFill>
                  <a:schemeClr val="dk1"/>
                </a:solidFill>
              </a:rPr>
              <a:t>System.out.println(</a:t>
            </a:r>
            <a:r>
              <a:rPr b="1" lang="en-US" sz="2400">
                <a:solidFill>
                  <a:schemeClr val="dk1"/>
                </a:solidFill>
              </a:rPr>
              <a:t>marek1 </a:t>
            </a:r>
            <a:r>
              <a:rPr lang="en-US" sz="2400">
                <a:solidFill>
                  <a:schemeClr val="dk1"/>
                </a:solidFill>
              </a:rPr>
              <a:t> == </a:t>
            </a:r>
            <a:r>
              <a:rPr b="1" lang="en-US" sz="2400">
                <a:solidFill>
                  <a:schemeClr val="dk1"/>
                </a:solidFill>
              </a:rPr>
              <a:t>marek2</a:t>
            </a:r>
            <a:r>
              <a:rPr lang="en-US" sz="2400">
                <a:solidFill>
                  <a:schemeClr val="dk1"/>
                </a:solidFill>
              </a:rPr>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rPr lang="en-US" sz="2400">
                <a:solidFill>
                  <a:schemeClr val="dk1"/>
                </a:solidFill>
              </a:rPr>
              <a:t>System.out.println(</a:t>
            </a:r>
            <a:r>
              <a:rPr b="1" lang="en-US" sz="2400">
                <a:solidFill>
                  <a:schemeClr val="dk1"/>
                </a:solidFill>
              </a:rPr>
              <a:t>marek1</a:t>
            </a:r>
            <a:r>
              <a:rPr lang="en-US" sz="2400">
                <a:solidFill>
                  <a:schemeClr val="dk1"/>
                </a:solidFill>
              </a:rPr>
              <a:t>.</a:t>
            </a:r>
            <a:r>
              <a:rPr lang="en-US" sz="2400">
                <a:solidFill>
                  <a:schemeClr val="accent2"/>
                </a:solidFill>
              </a:rPr>
              <a:t>equals(</a:t>
            </a:r>
            <a:r>
              <a:rPr b="1" lang="en-US" sz="2400">
                <a:solidFill>
                  <a:schemeClr val="dk1"/>
                </a:solidFill>
              </a:rPr>
              <a:t>marek2</a:t>
            </a:r>
            <a:r>
              <a:rPr lang="en-US" sz="2400">
                <a:solidFill>
                  <a:schemeClr val="accent2"/>
                </a:solidFill>
              </a:rPr>
              <a:t>)</a:t>
            </a:r>
            <a:r>
              <a:rPr lang="en-US" sz="2400">
                <a:solidFill>
                  <a:schemeClr val="dk1"/>
                </a:solidFill>
              </a:rPr>
              <a:t>); </a:t>
            </a:r>
            <a:r>
              <a:rPr lang="en-US" sz="2400">
                <a:solidFill>
                  <a:srgbClr val="999999"/>
                </a:solidFill>
              </a:rPr>
              <a:t>// zwraca true</a:t>
            </a:r>
            <a:endParaRPr sz="2400"/>
          </a:p>
        </p:txBody>
      </p:sp>
      <p:sp>
        <p:nvSpPr>
          <p:cNvPr id="1190" name="Google Shape;1190;p130"/>
          <p:cNvSpPr txBox="1"/>
          <p:nvPr/>
        </p:nvSpPr>
        <p:spPr>
          <a:xfrm>
            <a:off x="1541350" y="1229175"/>
            <a:ext cx="8399400" cy="15708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Metoda </a:t>
            </a:r>
            <a:r>
              <a:rPr b="1" i="1" lang="en-US" sz="2400">
                <a:solidFill>
                  <a:schemeClr val="accent6"/>
                </a:solidFill>
              </a:rPr>
              <a:t>equals()</a:t>
            </a:r>
            <a:r>
              <a:rPr b="1" lang="en-US" sz="2400"/>
              <a:t> </a:t>
            </a:r>
            <a:r>
              <a:rPr lang="en-US" sz="2400"/>
              <a:t>domyślnie również porównuje adresy. Nadpisana powinna porównywać obiekty według logiki biznesowej danej aplikacji.</a:t>
            </a:r>
            <a:endParaRPr sz="2400"/>
          </a:p>
        </p:txBody>
      </p:sp>
      <p:sp>
        <p:nvSpPr>
          <p:cNvPr id="1191" name="Google Shape;1191;p130"/>
          <p:cNvSpPr txBox="1"/>
          <p:nvPr/>
        </p:nvSpPr>
        <p:spPr>
          <a:xfrm>
            <a:off x="1690600" y="2965625"/>
            <a:ext cx="106626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Klasa </a:t>
            </a:r>
            <a:r>
              <a:rPr b="1" lang="en-US" sz="1700">
                <a:solidFill>
                  <a:schemeClr val="accent5"/>
                </a:solidFill>
              </a:rPr>
              <a:t>PersonTwo </a:t>
            </a:r>
            <a:r>
              <a:rPr lang="en-US" sz="1700"/>
              <a:t>nadpisuje metodę </a:t>
            </a:r>
            <a:r>
              <a:rPr b="1" i="1" lang="en-US" sz="1700"/>
              <a:t>equals() </a:t>
            </a:r>
            <a:r>
              <a:rPr lang="en-US" sz="1700"/>
              <a:t>- sprawdza czy podane obiekty mają te same imię i nazwisko</a:t>
            </a:r>
            <a:endParaRPr sz="1700"/>
          </a:p>
        </p:txBody>
      </p:sp>
      <p:cxnSp>
        <p:nvCxnSpPr>
          <p:cNvPr id="1192" name="Google Shape;1192;p130"/>
          <p:cNvCxnSpPr>
            <a:endCxn id="1191" idx="1"/>
          </p:cNvCxnSpPr>
          <p:nvPr/>
        </p:nvCxnSpPr>
        <p:spPr>
          <a:xfrm flipH="1" rot="10800000">
            <a:off x="1290700" y="3253325"/>
            <a:ext cx="399900" cy="405000"/>
          </a:xfrm>
          <a:prstGeom prst="straightConnector1">
            <a:avLst/>
          </a:prstGeom>
          <a:noFill/>
          <a:ln cap="flat" cmpd="sng" w="28575">
            <a:solidFill>
              <a:srgbClr val="E06666"/>
            </a:solidFill>
            <a:prstDash val="solid"/>
            <a:round/>
            <a:headEnd len="med" w="med" type="stealth"/>
            <a:tailEnd len="med" w="med" type="none"/>
          </a:ln>
        </p:spPr>
      </p:cxnSp>
      <p:sp>
        <p:nvSpPr>
          <p:cNvPr id="1193" name="Google Shape;1193;p130"/>
          <p:cNvSpPr txBox="1"/>
          <p:nvPr/>
        </p:nvSpPr>
        <p:spPr>
          <a:xfrm>
            <a:off x="0" y="6287125"/>
            <a:ext cx="12192000" cy="5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Pełny kod: </a:t>
            </a:r>
            <a:r>
              <a:rPr lang="en-US" sz="2400">
                <a:solidFill>
                  <a:srgbClr val="70AD47"/>
                </a:solidFill>
              </a:rPr>
              <a:t>pl.sda.set.Samples metoda </a:t>
            </a:r>
            <a:r>
              <a:rPr i="1" lang="en-US" sz="2400">
                <a:solidFill>
                  <a:srgbClr val="70AD47"/>
                </a:solidFill>
              </a:rPr>
              <a:t>hashCodeAndEquals()</a:t>
            </a:r>
            <a:r>
              <a:rPr i="1" lang="en-US" sz="2400">
                <a:solidFill>
                  <a:srgbClr val="70AD47"/>
                </a:solidFill>
              </a:rPr>
              <a:t>	</a:t>
            </a:r>
            <a:r>
              <a:rPr lang="en-US" sz="2400">
                <a:solidFill>
                  <a:srgbClr val="70AD47"/>
                </a:solidFill>
              </a:rPr>
              <a:t>		</a:t>
            </a:r>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13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a:t>
            </a:r>
            <a:r>
              <a:rPr lang="en-US">
                <a:latin typeface="Arial"/>
                <a:ea typeface="Arial"/>
                <a:cs typeface="Arial"/>
                <a:sym typeface="Arial"/>
              </a:rPr>
              <a:t>HashSet i java.util.LinkedHashSet</a:t>
            </a:r>
            <a:endParaRPr>
              <a:latin typeface="Arial"/>
              <a:ea typeface="Arial"/>
              <a:cs typeface="Arial"/>
              <a:sym typeface="Arial"/>
            </a:endParaRPr>
          </a:p>
        </p:txBody>
      </p:sp>
      <p:sp>
        <p:nvSpPr>
          <p:cNvPr id="1199" name="Google Shape;1199;p131"/>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Tablica z haszowaniem (ang. hash table)</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struktura danych umożliwiająca szybki dostęp do danych, które przechowuje. Złożone są ze zwykłych tablic indeksowanych liczbami. Do obliczania indeksu dla podanego klucza służy funkcja haszująca (skrótu), która przekształca klucz do liczby w odpowiednim zakresie.</a:t>
            </a:r>
            <a:endParaRPr sz="2000">
              <a:latin typeface="Arial"/>
              <a:ea typeface="Arial"/>
              <a:cs typeface="Arial"/>
              <a:sym typeface="Arial"/>
            </a:endParaRPr>
          </a:p>
        </p:txBody>
      </p:sp>
      <p:sp>
        <p:nvSpPr>
          <p:cNvPr id="1200" name="Google Shape;1200;p131"/>
          <p:cNvSpPr txBox="1"/>
          <p:nvPr/>
        </p:nvSpPr>
        <p:spPr>
          <a:xfrm>
            <a:off x="150025" y="33265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Adam Nowak</a:t>
            </a:r>
            <a:endParaRPr/>
          </a:p>
        </p:txBody>
      </p:sp>
      <p:sp>
        <p:nvSpPr>
          <p:cNvPr id="1201" name="Google Shape;1201;p131"/>
          <p:cNvSpPr txBox="1"/>
          <p:nvPr/>
        </p:nvSpPr>
        <p:spPr>
          <a:xfrm>
            <a:off x="150025" y="399602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Jan Kowalski</a:t>
            </a:r>
            <a:endParaRPr/>
          </a:p>
        </p:txBody>
      </p:sp>
      <p:sp>
        <p:nvSpPr>
          <p:cNvPr id="1202" name="Google Shape;1202;p131"/>
          <p:cNvSpPr txBox="1"/>
          <p:nvPr/>
        </p:nvSpPr>
        <p:spPr>
          <a:xfrm>
            <a:off x="150025" y="46654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Ewa Mądra</a:t>
            </a:r>
            <a:endParaRPr/>
          </a:p>
        </p:txBody>
      </p:sp>
      <p:sp>
        <p:nvSpPr>
          <p:cNvPr id="1203" name="Google Shape;1203;p131"/>
          <p:cNvSpPr txBox="1"/>
          <p:nvPr/>
        </p:nvSpPr>
        <p:spPr>
          <a:xfrm>
            <a:off x="2399275" y="2711975"/>
            <a:ext cx="1609500" cy="3111900"/>
          </a:xfrm>
          <a:prstGeom prst="rect">
            <a:avLst/>
          </a:prstGeom>
          <a:solidFill>
            <a:schemeClr val="accent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Funkcja skrótu</a:t>
            </a:r>
            <a:endParaRPr/>
          </a:p>
        </p:txBody>
      </p:sp>
      <p:graphicFrame>
        <p:nvGraphicFramePr>
          <p:cNvPr id="1204" name="Google Shape;1204;p131"/>
          <p:cNvGraphicFramePr/>
          <p:nvPr/>
        </p:nvGraphicFramePr>
        <p:xfrm>
          <a:off x="4969313" y="3014610"/>
          <a:ext cx="3000000" cy="3000000"/>
        </p:xfrm>
        <a:graphic>
          <a:graphicData uri="http://schemas.openxmlformats.org/drawingml/2006/table">
            <a:tbl>
              <a:tblPr>
                <a:noFill/>
                <a:tableStyleId>{00A3E7B8-BC4F-4CE8-B490-ACAC063D1144}</a:tableStyleId>
              </a:tblPr>
              <a:tblGrid>
                <a:gridCol w="726775"/>
              </a:tblGrid>
              <a:tr h="388125">
                <a:tc>
                  <a:txBody>
                    <a:bodyPr>
                      <a:noAutofit/>
                    </a:bodyPr>
                    <a:lstStyle/>
                    <a:p>
                      <a:pPr indent="0" lvl="0" marL="0" rtl="0" algn="ctr">
                        <a:spcBef>
                          <a:spcPts val="0"/>
                        </a:spcBef>
                        <a:spcAft>
                          <a:spcPts val="0"/>
                        </a:spcAft>
                        <a:buNone/>
                      </a:pPr>
                      <a:r>
                        <a:rPr lang="en-US"/>
                        <a:t>1</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2</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3</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15</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4975">
                <a:tc>
                  <a:txBody>
                    <a:bodyPr>
                      <a:noAutofit/>
                    </a:bodyPr>
                    <a:lstStyle/>
                    <a:p>
                      <a:pPr indent="0" lvl="0" marL="0" rtl="0" algn="ctr">
                        <a:spcBef>
                          <a:spcPts val="0"/>
                        </a:spcBef>
                        <a:spcAft>
                          <a:spcPts val="0"/>
                        </a:spcAft>
                        <a:buNone/>
                      </a:pPr>
                      <a:r>
                        <a:rPr lang="en-US"/>
                        <a:t>16</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05" name="Google Shape;1205;p131"/>
          <p:cNvSpPr txBox="1"/>
          <p:nvPr/>
        </p:nvSpPr>
        <p:spPr>
          <a:xfrm>
            <a:off x="4347350" y="2651738"/>
            <a:ext cx="1970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kubełki (ang. buckets)</a:t>
            </a:r>
            <a:endParaRPr/>
          </a:p>
        </p:txBody>
      </p:sp>
      <p:sp>
        <p:nvSpPr>
          <p:cNvPr id="1206" name="Google Shape;1206;p131"/>
          <p:cNvSpPr txBox="1"/>
          <p:nvPr/>
        </p:nvSpPr>
        <p:spPr>
          <a:xfrm>
            <a:off x="6318050" y="3786775"/>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P3</a:t>
            </a:r>
            <a:endParaRPr b="1"/>
          </a:p>
        </p:txBody>
      </p:sp>
      <p:sp>
        <p:nvSpPr>
          <p:cNvPr id="1207" name="Google Shape;1207;p131"/>
          <p:cNvSpPr txBox="1"/>
          <p:nvPr/>
        </p:nvSpPr>
        <p:spPr>
          <a:xfrm>
            <a:off x="7918250" y="3786775"/>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P4</a:t>
            </a:r>
            <a:endParaRPr b="1"/>
          </a:p>
        </p:txBody>
      </p:sp>
      <p:cxnSp>
        <p:nvCxnSpPr>
          <p:cNvPr id="1208" name="Google Shape;1208;p131"/>
          <p:cNvCxnSpPr>
            <a:stCxn id="1200" idx="3"/>
          </p:cNvCxnSpPr>
          <p:nvPr/>
        </p:nvCxnSpPr>
        <p:spPr>
          <a:xfrm>
            <a:off x="1476625" y="3531475"/>
            <a:ext cx="3506100" cy="1248600"/>
          </a:xfrm>
          <a:prstGeom prst="curvedConnector3">
            <a:avLst>
              <a:gd fmla="val 50000" name="adj1"/>
            </a:avLst>
          </a:prstGeom>
          <a:noFill/>
          <a:ln cap="flat" cmpd="sng" w="19050">
            <a:solidFill>
              <a:srgbClr val="000000"/>
            </a:solidFill>
            <a:prstDash val="solid"/>
            <a:round/>
            <a:headEnd len="med" w="med" type="none"/>
            <a:tailEnd len="med" w="med" type="triangle"/>
          </a:ln>
        </p:spPr>
      </p:cxnSp>
      <p:cxnSp>
        <p:nvCxnSpPr>
          <p:cNvPr id="1209" name="Google Shape;1209;p131"/>
          <p:cNvCxnSpPr>
            <a:stCxn id="1201" idx="3"/>
          </p:cNvCxnSpPr>
          <p:nvPr/>
        </p:nvCxnSpPr>
        <p:spPr>
          <a:xfrm flipH="1" rot="10800000">
            <a:off x="1476625" y="3180325"/>
            <a:ext cx="3476700" cy="1020600"/>
          </a:xfrm>
          <a:prstGeom prst="curvedConnector3">
            <a:avLst>
              <a:gd fmla="val 50000" name="adj1"/>
            </a:avLst>
          </a:prstGeom>
          <a:noFill/>
          <a:ln cap="flat" cmpd="sng" w="19050">
            <a:solidFill>
              <a:srgbClr val="000000"/>
            </a:solidFill>
            <a:prstDash val="solid"/>
            <a:round/>
            <a:headEnd len="med" w="med" type="none"/>
            <a:tailEnd len="med" w="med" type="triangle"/>
          </a:ln>
        </p:spPr>
      </p:cxnSp>
      <p:cxnSp>
        <p:nvCxnSpPr>
          <p:cNvPr id="1210" name="Google Shape;1210;p131"/>
          <p:cNvCxnSpPr>
            <a:stCxn id="1202" idx="3"/>
          </p:cNvCxnSpPr>
          <p:nvPr/>
        </p:nvCxnSpPr>
        <p:spPr>
          <a:xfrm flipH="1" rot="10800000">
            <a:off x="1476625" y="3892375"/>
            <a:ext cx="3479100" cy="978000"/>
          </a:xfrm>
          <a:prstGeom prst="curvedConnector3">
            <a:avLst>
              <a:gd fmla="val 50000" name="adj1"/>
            </a:avLst>
          </a:prstGeom>
          <a:noFill/>
          <a:ln cap="flat" cmpd="sng" w="19050">
            <a:solidFill>
              <a:srgbClr val="000000"/>
            </a:solidFill>
            <a:prstDash val="solid"/>
            <a:round/>
            <a:headEnd len="med" w="med" type="none"/>
            <a:tailEnd len="med" w="med" type="triangle"/>
          </a:ln>
        </p:spPr>
      </p:cxnSp>
      <p:sp>
        <p:nvSpPr>
          <p:cNvPr id="1211" name="Google Shape;1211;p131"/>
          <p:cNvSpPr txBox="1"/>
          <p:nvPr/>
        </p:nvSpPr>
        <p:spPr>
          <a:xfrm>
            <a:off x="6318050" y="4566800"/>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P1</a:t>
            </a:r>
            <a:endParaRPr b="1"/>
          </a:p>
        </p:txBody>
      </p:sp>
      <p:sp>
        <p:nvSpPr>
          <p:cNvPr id="1212" name="Google Shape;1212;p131"/>
          <p:cNvSpPr txBox="1"/>
          <p:nvPr/>
        </p:nvSpPr>
        <p:spPr>
          <a:xfrm>
            <a:off x="6318050" y="3042800"/>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P2</a:t>
            </a:r>
            <a:endParaRPr b="1"/>
          </a:p>
        </p:txBody>
      </p:sp>
      <p:cxnSp>
        <p:nvCxnSpPr>
          <p:cNvPr id="1213" name="Google Shape;1213;p131"/>
          <p:cNvCxnSpPr>
            <a:stCxn id="1206" idx="1"/>
          </p:cNvCxnSpPr>
          <p:nvPr/>
        </p:nvCxnSpPr>
        <p:spPr>
          <a:xfrm rot="10800000">
            <a:off x="5597150" y="3980275"/>
            <a:ext cx="720900" cy="11400"/>
          </a:xfrm>
          <a:prstGeom prst="straightConnector1">
            <a:avLst/>
          </a:prstGeom>
          <a:noFill/>
          <a:ln cap="flat" cmpd="sng" w="28575">
            <a:solidFill>
              <a:srgbClr val="E06666"/>
            </a:solidFill>
            <a:prstDash val="solid"/>
            <a:round/>
            <a:headEnd len="med" w="med" type="stealth"/>
            <a:tailEnd len="med" w="med" type="none"/>
          </a:ln>
        </p:spPr>
      </p:cxnSp>
      <p:cxnSp>
        <p:nvCxnSpPr>
          <p:cNvPr id="1214" name="Google Shape;1214;p131"/>
          <p:cNvCxnSpPr>
            <a:stCxn id="1211" idx="1"/>
          </p:cNvCxnSpPr>
          <p:nvPr/>
        </p:nvCxnSpPr>
        <p:spPr>
          <a:xfrm rot="10800000">
            <a:off x="5609450" y="4770200"/>
            <a:ext cx="708600" cy="1500"/>
          </a:xfrm>
          <a:prstGeom prst="straightConnector1">
            <a:avLst/>
          </a:prstGeom>
          <a:noFill/>
          <a:ln cap="flat" cmpd="sng" w="28575">
            <a:solidFill>
              <a:srgbClr val="E06666"/>
            </a:solidFill>
            <a:prstDash val="solid"/>
            <a:round/>
            <a:headEnd len="med" w="med" type="stealth"/>
            <a:tailEnd len="med" w="med" type="none"/>
          </a:ln>
        </p:spPr>
      </p:cxnSp>
      <p:cxnSp>
        <p:nvCxnSpPr>
          <p:cNvPr id="1215" name="Google Shape;1215;p131"/>
          <p:cNvCxnSpPr>
            <a:stCxn id="1212" idx="1"/>
          </p:cNvCxnSpPr>
          <p:nvPr/>
        </p:nvCxnSpPr>
        <p:spPr>
          <a:xfrm flipH="1">
            <a:off x="5636150" y="3247700"/>
            <a:ext cx="681900" cy="900"/>
          </a:xfrm>
          <a:prstGeom prst="straightConnector1">
            <a:avLst/>
          </a:prstGeom>
          <a:noFill/>
          <a:ln cap="flat" cmpd="sng" w="28575">
            <a:solidFill>
              <a:srgbClr val="E06666"/>
            </a:solidFill>
            <a:prstDash val="solid"/>
            <a:round/>
            <a:headEnd len="med" w="med" type="stealth"/>
            <a:tailEnd len="med" w="med" type="none"/>
          </a:ln>
        </p:spPr>
      </p:cxnSp>
      <p:cxnSp>
        <p:nvCxnSpPr>
          <p:cNvPr id="1216" name="Google Shape;1216;p131"/>
          <p:cNvCxnSpPr>
            <a:stCxn id="1207" idx="1"/>
            <a:endCxn id="1206" idx="3"/>
          </p:cNvCxnSpPr>
          <p:nvPr/>
        </p:nvCxnSpPr>
        <p:spPr>
          <a:xfrm rot="10800000">
            <a:off x="7196150" y="3991675"/>
            <a:ext cx="722100" cy="0"/>
          </a:xfrm>
          <a:prstGeom prst="straightConnector1">
            <a:avLst/>
          </a:prstGeom>
          <a:noFill/>
          <a:ln cap="flat" cmpd="sng" w="28575">
            <a:solidFill>
              <a:srgbClr val="E06666"/>
            </a:solidFill>
            <a:prstDash val="solid"/>
            <a:round/>
            <a:headEnd len="med" w="med" type="stealth"/>
            <a:tailEnd len="med" w="med" type="none"/>
          </a:ln>
        </p:spPr>
      </p:cxnSp>
      <p:sp>
        <p:nvSpPr>
          <p:cNvPr id="1217" name="Google Shape;1217;p131"/>
          <p:cNvSpPr txBox="1"/>
          <p:nvPr/>
        </p:nvSpPr>
        <p:spPr>
          <a:xfrm>
            <a:off x="8896875" y="2651750"/>
            <a:ext cx="3295200" cy="3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W Javie do wyliczania indeksu tablicy z haszowaniem (jako składowa funkcji skrótu) używana jest wartość zwracana przez metodę </a:t>
            </a:r>
            <a:r>
              <a:rPr b="1" i="1" lang="en-US" sz="1700"/>
              <a:t>hashCode()</a:t>
            </a:r>
            <a:r>
              <a:rPr lang="en-US" sz="1700"/>
              <a: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Z tego mechanizmu korzystają:</a:t>
            </a:r>
            <a:endParaRPr sz="1700"/>
          </a:p>
          <a:p>
            <a:pPr indent="-336550" lvl="0" marL="457200" rtl="0" algn="l">
              <a:spcBef>
                <a:spcPts val="0"/>
              </a:spcBef>
              <a:spcAft>
                <a:spcPts val="0"/>
              </a:spcAft>
              <a:buSzPts val="1700"/>
              <a:buChar char="●"/>
            </a:pPr>
            <a:r>
              <a:rPr b="1" lang="en-US" sz="1700">
                <a:solidFill>
                  <a:schemeClr val="accent5"/>
                </a:solidFill>
              </a:rPr>
              <a:t>HashSet</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LinkedHashSet</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HashMap</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LinkedHashMap</a:t>
            </a:r>
            <a:endParaRPr b="1" sz="1700">
              <a:solidFill>
                <a:schemeClr val="accent5"/>
              </a:solidFill>
            </a:endParaRPr>
          </a:p>
        </p:txBody>
      </p:sp>
      <p:sp>
        <p:nvSpPr>
          <p:cNvPr id="1218" name="Google Shape;1218;p131"/>
          <p:cNvSpPr txBox="1"/>
          <p:nvPr/>
        </p:nvSpPr>
        <p:spPr>
          <a:xfrm>
            <a:off x="5958125" y="5287400"/>
            <a:ext cx="28974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P1</a:t>
            </a:r>
            <a:r>
              <a:rPr lang="en-US"/>
              <a:t>, </a:t>
            </a:r>
            <a:r>
              <a:rPr b="1" lang="en-US">
                <a:solidFill>
                  <a:schemeClr val="dk1"/>
                </a:solidFill>
              </a:rPr>
              <a:t>P2</a:t>
            </a:r>
            <a:r>
              <a:rPr lang="en-US">
                <a:solidFill>
                  <a:schemeClr val="dk1"/>
                </a:solidFill>
              </a:rPr>
              <a:t>, … - obiekty dodawane do kolekcji opartej o tablicę z haszowaniem</a:t>
            </a:r>
            <a:endParaRPr/>
          </a:p>
        </p:txBody>
      </p:sp>
      <p:sp>
        <p:nvSpPr>
          <p:cNvPr id="1219" name="Google Shape;1219;p131"/>
          <p:cNvSpPr txBox="1"/>
          <p:nvPr/>
        </p:nvSpPr>
        <p:spPr>
          <a:xfrm>
            <a:off x="150025" y="52801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Ania Mądra</a:t>
            </a:r>
            <a:endParaRPr/>
          </a:p>
        </p:txBody>
      </p:sp>
      <p:cxnSp>
        <p:nvCxnSpPr>
          <p:cNvPr id="1220" name="Google Shape;1220;p131"/>
          <p:cNvCxnSpPr>
            <a:stCxn id="1219" idx="3"/>
          </p:cNvCxnSpPr>
          <p:nvPr/>
        </p:nvCxnSpPr>
        <p:spPr>
          <a:xfrm flipH="1" rot="10800000">
            <a:off x="1476625" y="4038775"/>
            <a:ext cx="3469200" cy="1446300"/>
          </a:xfrm>
          <a:prstGeom prst="curvedConnector3">
            <a:avLst>
              <a:gd fmla="val 50000" name="adj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13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hashCode() &amp; equals()</a:t>
            </a:r>
            <a:endParaRPr>
              <a:latin typeface="Arial"/>
              <a:ea typeface="Arial"/>
              <a:cs typeface="Arial"/>
              <a:sym typeface="Arial"/>
            </a:endParaRPr>
          </a:p>
        </p:txBody>
      </p:sp>
      <p:sp>
        <p:nvSpPr>
          <p:cNvPr id="1226" name="Google Shape;1226;p132"/>
          <p:cNvSpPr txBox="1"/>
          <p:nvPr/>
        </p:nvSpPr>
        <p:spPr>
          <a:xfrm>
            <a:off x="0" y="1034075"/>
            <a:ext cx="12128100" cy="15159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rgbClr val="000000"/>
              </a:buClr>
              <a:buSzPts val="1800"/>
              <a:buFont typeface="Arial"/>
              <a:buChar char="●"/>
            </a:pPr>
            <a:r>
              <a:rPr b="1" lang="en-US" sz="1800"/>
              <a:t>equals</a:t>
            </a:r>
            <a:r>
              <a:rPr lang="en-US" sz="1800"/>
              <a:t> - służy do porównywania obiektów oraz powinna być:</a:t>
            </a:r>
            <a:endParaRPr sz="1800"/>
          </a:p>
          <a:p>
            <a:pPr indent="-342900" lvl="1" marL="914400" rtl="0" algn="l">
              <a:spcBef>
                <a:spcPts val="0"/>
              </a:spcBef>
              <a:spcAft>
                <a:spcPts val="0"/>
              </a:spcAft>
              <a:buClr>
                <a:srgbClr val="000000"/>
              </a:buClr>
              <a:buSzPts val="1800"/>
              <a:buChar char="○"/>
            </a:pPr>
            <a:r>
              <a:rPr lang="en-US" sz="1800"/>
              <a:t>zwrotna - </a:t>
            </a:r>
            <a:r>
              <a:rPr lang="en-US" sz="1800" u="sng"/>
              <a:t>object.equals(object) == true</a:t>
            </a:r>
            <a:endParaRPr sz="1800" u="sng"/>
          </a:p>
          <a:p>
            <a:pPr indent="-342900" lvl="1" marL="914400" rtl="0" algn="l">
              <a:spcBef>
                <a:spcPts val="0"/>
              </a:spcBef>
              <a:spcAft>
                <a:spcPts val="0"/>
              </a:spcAft>
              <a:buClr>
                <a:srgbClr val="000000"/>
              </a:buClr>
              <a:buSzPts val="1800"/>
              <a:buChar char="○"/>
            </a:pPr>
            <a:r>
              <a:rPr lang="en-US" sz="1800"/>
              <a:t>symetryczna - </a:t>
            </a:r>
            <a:r>
              <a:rPr lang="en-US" sz="1800" u="sng"/>
              <a:t>a.equals(b) == b.equals(a)</a:t>
            </a:r>
            <a:endParaRPr b="1" sz="1800" u="sng"/>
          </a:p>
          <a:p>
            <a:pPr indent="-342900" lvl="1" marL="914400" rtl="0" algn="l">
              <a:spcBef>
                <a:spcPts val="0"/>
              </a:spcBef>
              <a:spcAft>
                <a:spcPts val="0"/>
              </a:spcAft>
              <a:buClr>
                <a:srgbClr val="000000"/>
              </a:buClr>
              <a:buSzPts val="1800"/>
              <a:buChar char="○"/>
            </a:pPr>
            <a:r>
              <a:rPr lang="en-US" sz="1800"/>
              <a:t>przechodnia - a.equals(b), b.equals(c), a.equals(c)</a:t>
            </a:r>
            <a:endParaRPr sz="1800"/>
          </a:p>
          <a:p>
            <a:pPr indent="-342900" lvl="1" marL="914400" rtl="0" algn="l">
              <a:spcBef>
                <a:spcPts val="0"/>
              </a:spcBef>
              <a:spcAft>
                <a:spcPts val="0"/>
              </a:spcAft>
              <a:buClr>
                <a:srgbClr val="000000"/>
              </a:buClr>
              <a:buSzPts val="1800"/>
              <a:buChar char="○"/>
            </a:pPr>
            <a:r>
              <a:rPr lang="en-US" sz="1800"/>
              <a:t>spójna - zawsze zwraca ten sam wynik dla tego samego porównania</a:t>
            </a:r>
            <a:endParaRPr sz="1800" u="sng">
              <a:latin typeface="Calibri"/>
              <a:ea typeface="Calibri"/>
              <a:cs typeface="Calibri"/>
              <a:sym typeface="Calibri"/>
            </a:endParaRPr>
          </a:p>
        </p:txBody>
      </p:sp>
      <p:sp>
        <p:nvSpPr>
          <p:cNvPr id="1227" name="Google Shape;1227;p132"/>
          <p:cNvSpPr txBox="1"/>
          <p:nvPr>
            <p:ph idx="4294967295" type="ctrTitle"/>
          </p:nvPr>
        </p:nvSpPr>
        <p:spPr>
          <a:xfrm>
            <a:off x="633300" y="2975246"/>
            <a:ext cx="9899400" cy="1091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Kontrakt między metodami </a:t>
            </a:r>
            <a:r>
              <a:rPr b="1" i="1" lang="en-US" sz="2000" u="sng">
                <a:solidFill>
                  <a:schemeClr val="accent6"/>
                </a:solidFill>
                <a:latin typeface="Arial"/>
                <a:ea typeface="Arial"/>
                <a:cs typeface="Arial"/>
                <a:sym typeface="Arial"/>
              </a:rPr>
              <a:t>equals()</a:t>
            </a:r>
            <a:r>
              <a:rPr b="1" lang="en-US" sz="2000" u="sng">
                <a:solidFill>
                  <a:schemeClr val="accent6"/>
                </a:solidFill>
                <a:latin typeface="Arial"/>
                <a:ea typeface="Arial"/>
                <a:cs typeface="Arial"/>
                <a:sym typeface="Arial"/>
              </a:rPr>
              <a:t> i </a:t>
            </a:r>
            <a:r>
              <a:rPr b="1" i="1" lang="en-US" sz="2000" u="sng">
                <a:solidFill>
                  <a:schemeClr val="accent6"/>
                </a:solidFill>
                <a:latin typeface="Arial"/>
                <a:ea typeface="Arial"/>
                <a:cs typeface="Arial"/>
                <a:sym typeface="Arial"/>
              </a:rPr>
              <a:t>hashCode()</a:t>
            </a:r>
            <a:endParaRPr b="1" i="1" sz="2000" u="sng">
              <a:solidFill>
                <a:schemeClr val="accent6"/>
              </a:solidFill>
              <a:latin typeface="Arial"/>
              <a:ea typeface="Arial"/>
              <a:cs typeface="Arial"/>
              <a:sym typeface="Arial"/>
            </a:endParaRPr>
          </a:p>
          <a:p>
            <a:pPr indent="-342900" lvl="0" marL="457200" rtl="0" algn="l">
              <a:spcBef>
                <a:spcPts val="0"/>
              </a:spcBef>
              <a:spcAft>
                <a:spcPts val="0"/>
              </a:spcAft>
              <a:buSzPts val="1800"/>
              <a:buFont typeface="Arial"/>
              <a:buAutoNum type="arabicPeriod"/>
            </a:pPr>
            <a:r>
              <a:rPr b="1" lang="en-US" sz="1800">
                <a:latin typeface="Arial"/>
                <a:ea typeface="Arial"/>
                <a:cs typeface="Arial"/>
                <a:sym typeface="Arial"/>
              </a:rPr>
              <a:t>a</a:t>
            </a:r>
            <a:r>
              <a:rPr lang="en-US" sz="1800">
                <a:latin typeface="Arial"/>
                <a:ea typeface="Arial"/>
                <a:cs typeface="Arial"/>
                <a:sym typeface="Arial"/>
              </a:rPr>
              <a:t>.equals(</a:t>
            </a:r>
            <a:r>
              <a:rPr b="1" lang="en-US" sz="1800">
                <a:latin typeface="Arial"/>
                <a:ea typeface="Arial"/>
                <a:cs typeface="Arial"/>
                <a:sym typeface="Arial"/>
              </a:rPr>
              <a:t>b</a:t>
            </a:r>
            <a:r>
              <a:rPr lang="en-US" sz="1800">
                <a:latin typeface="Arial"/>
                <a:ea typeface="Arial"/>
                <a:cs typeface="Arial"/>
                <a:sym typeface="Arial"/>
              </a:rPr>
              <a:t>) == true wówczas wymagane jest aby </a:t>
            </a:r>
            <a:r>
              <a:rPr b="1" lang="en-US" sz="1800">
                <a:latin typeface="Arial"/>
                <a:ea typeface="Arial"/>
                <a:cs typeface="Arial"/>
                <a:sym typeface="Arial"/>
              </a:rPr>
              <a:t>a</a:t>
            </a:r>
            <a:r>
              <a:rPr lang="en-US" sz="1800">
                <a:latin typeface="Arial"/>
                <a:ea typeface="Arial"/>
                <a:cs typeface="Arial"/>
                <a:sym typeface="Arial"/>
              </a:rPr>
              <a:t>.hashCode() == </a:t>
            </a:r>
            <a:r>
              <a:rPr b="1" lang="en-US" sz="1800">
                <a:latin typeface="Arial"/>
                <a:ea typeface="Arial"/>
                <a:cs typeface="Arial"/>
                <a:sym typeface="Arial"/>
              </a:rPr>
              <a:t>b</a:t>
            </a:r>
            <a:r>
              <a:rPr lang="en-US" sz="1800">
                <a:latin typeface="Arial"/>
                <a:ea typeface="Arial"/>
                <a:cs typeface="Arial"/>
                <a:sym typeface="Arial"/>
              </a:rPr>
              <a:t>.hashCode(),</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Jeśli </a:t>
            </a:r>
            <a:r>
              <a:rPr b="1" lang="en-US" sz="1800">
                <a:latin typeface="Arial"/>
                <a:ea typeface="Arial"/>
                <a:cs typeface="Arial"/>
                <a:sym typeface="Arial"/>
              </a:rPr>
              <a:t>a</a:t>
            </a:r>
            <a:r>
              <a:rPr lang="en-US" sz="1800">
                <a:latin typeface="Arial"/>
                <a:ea typeface="Arial"/>
                <a:cs typeface="Arial"/>
                <a:sym typeface="Arial"/>
              </a:rPr>
              <a:t>.hashCode() == </a:t>
            </a:r>
            <a:r>
              <a:rPr b="1" lang="en-US" sz="1800">
                <a:latin typeface="Arial"/>
                <a:ea typeface="Arial"/>
                <a:cs typeface="Arial"/>
                <a:sym typeface="Arial"/>
              </a:rPr>
              <a:t>b</a:t>
            </a:r>
            <a:r>
              <a:rPr lang="en-US" sz="1800">
                <a:latin typeface="Arial"/>
                <a:ea typeface="Arial"/>
                <a:cs typeface="Arial"/>
                <a:sym typeface="Arial"/>
              </a:rPr>
              <a:t>.hashCode() to nie jest wymagane aby </a:t>
            </a:r>
            <a:r>
              <a:rPr b="1" lang="en-US" sz="1800">
                <a:latin typeface="Arial"/>
                <a:ea typeface="Arial"/>
                <a:cs typeface="Arial"/>
                <a:sym typeface="Arial"/>
              </a:rPr>
              <a:t>a</a:t>
            </a:r>
            <a:r>
              <a:rPr lang="en-US" sz="1800">
                <a:latin typeface="Arial"/>
                <a:ea typeface="Arial"/>
                <a:cs typeface="Arial"/>
                <a:sym typeface="Arial"/>
              </a:rPr>
              <a:t>.equals(</a:t>
            </a:r>
            <a:r>
              <a:rPr b="1" lang="en-US" sz="1800">
                <a:latin typeface="Arial"/>
                <a:ea typeface="Arial"/>
                <a:cs typeface="Arial"/>
                <a:sym typeface="Arial"/>
              </a:rPr>
              <a:t>b</a:t>
            </a:r>
            <a:r>
              <a:rPr lang="en-US" sz="1800">
                <a:latin typeface="Arial"/>
                <a:ea typeface="Arial"/>
                <a:cs typeface="Arial"/>
                <a:sym typeface="Arial"/>
              </a:rPr>
              <a:t>) == true.</a:t>
            </a:r>
            <a:endParaRPr sz="18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228" name="Google Shape;1228;p132"/>
          <p:cNvSpPr txBox="1"/>
          <p:nvPr/>
        </p:nvSpPr>
        <p:spPr>
          <a:xfrm>
            <a:off x="64050" y="4416450"/>
            <a:ext cx="12063900" cy="17334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800"/>
              <a:buFont typeface="Arial"/>
              <a:buChar char="●"/>
            </a:pPr>
            <a:r>
              <a:rPr b="1" lang="en-US" sz="1800">
                <a:solidFill>
                  <a:schemeClr val="dk1"/>
                </a:solidFill>
              </a:rPr>
              <a:t>hashCode</a:t>
            </a:r>
            <a:r>
              <a:rPr lang="en-US" sz="1800">
                <a:solidFill>
                  <a:schemeClr val="dk1"/>
                </a:solidFill>
              </a:rPr>
              <a:t> - metoda zwracająca "skrót" danego obiektu (hash) w postaci danej typu </a:t>
            </a:r>
            <a:r>
              <a:rPr b="1" lang="en-US" sz="1800">
                <a:solidFill>
                  <a:schemeClr val="dk1"/>
                </a:solidFill>
              </a:rPr>
              <a:t>int</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najlepiej rozkład jednostajny</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przyporządkowanie do grupy (tzw. kubełków lub wiaderek)</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więcej niż jeden obiekt może mieć ten sam hash</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zawsze zwraca tą samą wartość dla tego samego obiektu</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HashSet </a:t>
            </a:r>
            <a:r>
              <a:rPr lang="en-US">
                <a:latin typeface="Arial"/>
                <a:ea typeface="Arial"/>
                <a:cs typeface="Arial"/>
                <a:sym typeface="Arial"/>
              </a:rPr>
              <a:t>vs Linked</a:t>
            </a:r>
            <a:r>
              <a:rPr lang="en-US">
                <a:latin typeface="Arial"/>
                <a:ea typeface="Arial"/>
                <a:cs typeface="Arial"/>
                <a:sym typeface="Arial"/>
              </a:rPr>
              <a:t>HashSet vs TreeSet</a:t>
            </a:r>
            <a:endParaRPr>
              <a:latin typeface="Arial"/>
              <a:ea typeface="Arial"/>
              <a:cs typeface="Arial"/>
              <a:sym typeface="Arial"/>
            </a:endParaRPr>
          </a:p>
        </p:txBody>
      </p:sp>
      <p:graphicFrame>
        <p:nvGraphicFramePr>
          <p:cNvPr id="1234" name="Google Shape;1234;p133"/>
          <p:cNvGraphicFramePr/>
          <p:nvPr/>
        </p:nvGraphicFramePr>
        <p:xfrm>
          <a:off x="125763" y="1175400"/>
          <a:ext cx="3000000" cy="3000000"/>
        </p:xfrm>
        <a:graphic>
          <a:graphicData uri="http://schemas.openxmlformats.org/drawingml/2006/table">
            <a:tbl>
              <a:tblPr>
                <a:noFill/>
                <a:tableStyleId>{00A3E7B8-BC4F-4CE8-B490-ACAC063D1144}</a:tableStyleId>
              </a:tblPr>
              <a:tblGrid>
                <a:gridCol w="2392000"/>
                <a:gridCol w="3088950"/>
                <a:gridCol w="3278575"/>
                <a:gridCol w="3083400"/>
              </a:tblGrid>
              <a:tr h="381000">
                <a:tc>
                  <a:txBody>
                    <a:bodyPr>
                      <a:noAutofit/>
                    </a:bodyPr>
                    <a:lstStyle/>
                    <a:p>
                      <a:pPr indent="0" lvl="0" marL="0" rtl="0" algn="l">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b="1" lang="en-US" sz="1800"/>
                        <a:t>HashSet</a:t>
                      </a:r>
                      <a:endParaRPr b="1" sz="1800"/>
                    </a:p>
                  </a:txBody>
                  <a:tcPr marT="91425" marB="91425" marR="91425" marL="91425"/>
                </a:tc>
                <a:tc>
                  <a:txBody>
                    <a:bodyPr>
                      <a:noAutofit/>
                    </a:bodyPr>
                    <a:lstStyle/>
                    <a:p>
                      <a:pPr indent="0" lvl="0" marL="0" rtl="0" algn="ctr">
                        <a:spcBef>
                          <a:spcPts val="0"/>
                        </a:spcBef>
                        <a:spcAft>
                          <a:spcPts val="0"/>
                        </a:spcAft>
                        <a:buNone/>
                      </a:pPr>
                      <a:r>
                        <a:rPr b="1" lang="en-US" sz="1800"/>
                        <a:t>Linked</a:t>
                      </a:r>
                      <a:r>
                        <a:rPr b="1" lang="en-US" sz="1800">
                          <a:solidFill>
                            <a:schemeClr val="dk1"/>
                          </a:solidFill>
                        </a:rPr>
                        <a:t>HashSet</a:t>
                      </a:r>
                      <a:endParaRPr b="1" sz="1800"/>
                    </a:p>
                  </a:txBody>
                  <a:tcPr marT="91425" marB="91425" marR="91425" marL="91425" anchor="ct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Tree</a:t>
                      </a:r>
                      <a:r>
                        <a:rPr b="1" lang="en-US" sz="1800">
                          <a:solidFill>
                            <a:schemeClr val="dk1"/>
                          </a:solidFill>
                        </a:rPr>
                        <a:t>Set</a:t>
                      </a:r>
                      <a:endParaRPr b="1"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Opis</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tablica z haszowaniem</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tablica z haszowaniem + dwustronnie połączona lista</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drzewo czerwono-czarne</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Wymagania</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obiekty muszą mieć zaimplementowane (i zgodne) metody </a:t>
                      </a:r>
                      <a:r>
                        <a:rPr i="1" lang="en-US" sz="1800"/>
                        <a:t>hashCode()</a:t>
                      </a:r>
                      <a:r>
                        <a:rPr lang="en-US" sz="1800"/>
                        <a:t> i </a:t>
                      </a:r>
                      <a:r>
                        <a:rPr i="1" lang="en-US" sz="1800"/>
                        <a:t>equals()</a:t>
                      </a:r>
                      <a:endParaRPr i="1"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obiekty muszą mieć zaimplementowane (i zgodne) metody </a:t>
                      </a:r>
                      <a:r>
                        <a:rPr i="1" lang="en-US" sz="1800">
                          <a:solidFill>
                            <a:schemeClr val="dk1"/>
                          </a:solidFill>
                        </a:rPr>
                        <a:t>hashCode()</a:t>
                      </a:r>
                      <a:r>
                        <a:rPr lang="en-US" sz="1800">
                          <a:solidFill>
                            <a:schemeClr val="dk1"/>
                          </a:solidFill>
                        </a:rPr>
                        <a:t> i </a:t>
                      </a:r>
                      <a:r>
                        <a:rPr i="1" lang="en-US" sz="1800">
                          <a:solidFill>
                            <a:schemeClr val="dk1"/>
                          </a:solidFill>
                        </a:rPr>
                        <a:t>equals()</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obiekt musi implementować Comparable albo odpowiedni Comparator musi zostać dostarczony</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usuń - metody add(), remove()</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 - średni czas</a:t>
                      </a:r>
                      <a:endParaRPr sz="1800"/>
                    </a:p>
                    <a:p>
                      <a:pPr indent="0" lvl="0" marL="0" rtl="0" algn="ctr">
                        <a:spcBef>
                          <a:spcPts val="0"/>
                        </a:spcBef>
                        <a:spcAft>
                          <a:spcPts val="0"/>
                        </a:spcAft>
                        <a:buClr>
                          <a:schemeClr val="dk1"/>
                        </a:buClr>
                        <a:buSzPts val="1100"/>
                        <a:buFont typeface="Arial"/>
                        <a:buNone/>
                      </a:pPr>
                      <a:r>
                        <a:rPr lang="en-US" sz="1800">
                          <a:solidFill>
                            <a:schemeClr val="dk1"/>
                          </a:solidFill>
                        </a:rPr>
                        <a:t>O(log n) - najgorszy (gdy jest jeden kubełek)</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O(log n) - najgorszy</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p>
                  </a:txBody>
                  <a:tcPr marT="91425" marB="91425" marR="91425" marL="91425" anchor="ctr">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t>metoda contains()</a:t>
                      </a:r>
                      <a:endParaRPr sz="1800"/>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O(log n) - najgorszy</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US" sz="1800">
                          <a:solidFill>
                            <a:schemeClr val="dk1"/>
                          </a:solidFill>
                        </a:rPr>
                        <a:t>O(log n)</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r>
              <a:tr h="457175">
                <a:tc>
                  <a:txBody>
                    <a:bodyPr>
                      <a:noAutofit/>
                    </a:bodyPr>
                    <a:lstStyle/>
                    <a:p>
                      <a:pPr indent="0" lvl="0" marL="0" rtl="0" algn="ctr">
                        <a:spcBef>
                          <a:spcPts val="0"/>
                        </a:spcBef>
                        <a:spcAft>
                          <a:spcPts val="0"/>
                        </a:spcAft>
                        <a:buNone/>
                      </a:pPr>
                      <a:r>
                        <a:rPr lang="en-US" sz="1800">
                          <a:solidFill>
                            <a:schemeClr val="dk1"/>
                          </a:solidFill>
                        </a:rPr>
                        <a:t>iteracja (jeden krok) po kolekcji</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13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wewnętrzne</a:t>
            </a:r>
            <a:endParaRPr>
              <a:latin typeface="Arial"/>
              <a:ea typeface="Arial"/>
              <a:cs typeface="Arial"/>
              <a:sym typeface="Arial"/>
            </a:endParaRPr>
          </a:p>
        </p:txBody>
      </p:sp>
      <p:sp>
        <p:nvSpPr>
          <p:cNvPr id="1240" name="Google Shape;1240;p134"/>
          <p:cNvSpPr txBox="1"/>
          <p:nvPr>
            <p:ph idx="4294967295" type="ctrTitle"/>
          </p:nvPr>
        </p:nvSpPr>
        <p:spPr>
          <a:xfrm>
            <a:off x="0" y="886800"/>
            <a:ext cx="6702000" cy="53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Product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latin typeface="Arial"/>
                <a:ea typeface="Arial"/>
                <a:cs typeface="Arial"/>
                <a:sym typeface="Arial"/>
              </a:rPr>
              <a:t>protected </a:t>
            </a:r>
            <a:r>
              <a:rPr lang="en-US" sz="2400">
                <a:solidFill>
                  <a:schemeClr val="accent2"/>
                </a:solidFill>
                <a:latin typeface="Arial"/>
                <a:ea typeface="Arial"/>
                <a:cs typeface="Arial"/>
                <a:sym typeface="Arial"/>
              </a:rPr>
              <a:t>static </a:t>
            </a:r>
            <a:r>
              <a:rPr lang="en-US" sz="2400">
                <a:latin typeface="Arial"/>
                <a:ea typeface="Arial"/>
                <a:cs typeface="Arial"/>
                <a:sym typeface="Arial"/>
              </a:rPr>
              <a:t>class </a:t>
            </a:r>
            <a:r>
              <a:rPr lang="en-US" sz="2400">
                <a:solidFill>
                  <a:schemeClr val="accent2"/>
                </a:solidFill>
                <a:latin typeface="Arial"/>
                <a:ea typeface="Arial"/>
                <a:cs typeface="Arial"/>
                <a:sym typeface="Arial"/>
              </a:rPr>
              <a:t>ByNameReversed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int </a:t>
            </a:r>
            <a:r>
              <a:rPr lang="en-US" sz="2400">
                <a:solidFill>
                  <a:srgbClr val="000000"/>
                </a:solidFill>
                <a:latin typeface="Arial"/>
                <a:ea typeface="Arial"/>
                <a:cs typeface="Arial"/>
                <a:sym typeface="Arial"/>
              </a:rPr>
              <a:t>compare(</a:t>
            </a:r>
            <a:r>
              <a:rPr lang="en-US" sz="2400">
                <a:solidFill>
                  <a:schemeClr val="accent5"/>
                </a:solidFill>
                <a:latin typeface="Arial"/>
                <a:ea typeface="Arial"/>
                <a:cs typeface="Arial"/>
                <a:sym typeface="Arial"/>
              </a:rPr>
              <a:t>Product</a:t>
            </a:r>
            <a:r>
              <a:rPr lang="en-US" sz="2400">
                <a:solidFill>
                  <a:schemeClr val="accent2"/>
                </a:solidFill>
                <a:latin typeface="Arial"/>
                <a:ea typeface="Arial"/>
                <a:cs typeface="Arial"/>
                <a:sym typeface="Arial"/>
              </a:rPr>
              <a:t> </a:t>
            </a:r>
            <a:r>
              <a:rPr lang="en-US" sz="2400">
                <a:solidFill>
                  <a:srgbClr val="000000"/>
                </a:solidFill>
                <a:latin typeface="Arial"/>
                <a:ea typeface="Arial"/>
                <a:cs typeface="Arial"/>
                <a:sym typeface="Arial"/>
              </a:rPr>
              <a:t>o1,</a:t>
            </a:r>
            <a:r>
              <a:rPr lang="en-US" sz="2400">
                <a:solidFill>
                  <a:schemeClr val="accent2"/>
                </a:solidFill>
                <a:latin typeface="Arial"/>
                <a:ea typeface="Arial"/>
                <a:cs typeface="Arial"/>
                <a:sym typeface="Arial"/>
              </a:rPr>
              <a:t> </a:t>
            </a:r>
            <a:r>
              <a:rPr lang="en-US" sz="2400">
                <a:solidFill>
                  <a:schemeClr val="accent5"/>
                </a:solidFill>
                <a:latin typeface="Arial"/>
                <a:ea typeface="Arial"/>
                <a:cs typeface="Arial"/>
                <a:sym typeface="Arial"/>
              </a:rPr>
              <a:t>Product </a:t>
            </a:r>
            <a:r>
              <a:rPr lang="en-US" sz="2400">
                <a:solidFill>
                  <a:srgbClr val="000000"/>
                </a:solidFill>
                <a:latin typeface="Arial"/>
                <a:ea typeface="Arial"/>
                <a:cs typeface="Arial"/>
                <a:sym typeface="Arial"/>
              </a:rPr>
              <a:t>o2) {</a:t>
            </a:r>
            <a:endParaRPr sz="2400">
              <a:solidFill>
                <a:srgbClr val="000000"/>
              </a:solidFill>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protected class </a:t>
            </a:r>
            <a:r>
              <a:rPr lang="en-US" sz="2400">
                <a:solidFill>
                  <a:schemeClr val="accent6"/>
                </a:solidFill>
                <a:latin typeface="Arial"/>
                <a:ea typeface="Arial"/>
                <a:cs typeface="Arial"/>
                <a:sym typeface="Arial"/>
              </a:rPr>
              <a:t>ByNameAndId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latin typeface="Arial"/>
                <a:ea typeface="Arial"/>
                <a:cs typeface="Arial"/>
                <a:sym typeface="Arial"/>
              </a:rPr>
              <a:t>public </a:t>
            </a:r>
            <a:r>
              <a:rPr lang="en-US" sz="2400">
                <a:solidFill>
                  <a:schemeClr val="accent2"/>
                </a:solidFill>
                <a:latin typeface="Arial"/>
                <a:ea typeface="Arial"/>
                <a:cs typeface="Arial"/>
                <a:sym typeface="Arial"/>
              </a:rPr>
              <a:t>int </a:t>
            </a:r>
            <a:r>
              <a:rPr lang="en-US" sz="2400">
                <a:latin typeface="Arial"/>
                <a:ea typeface="Arial"/>
                <a:cs typeface="Arial"/>
                <a:sym typeface="Arial"/>
              </a:rPr>
              <a:t>compare(</a:t>
            </a:r>
            <a:r>
              <a:rPr lang="en-US" sz="2400">
                <a:solidFill>
                  <a:schemeClr val="accent5"/>
                </a:solidFill>
                <a:latin typeface="Arial"/>
                <a:ea typeface="Arial"/>
                <a:cs typeface="Arial"/>
                <a:sym typeface="Arial"/>
              </a:rPr>
              <a:t>Product</a:t>
            </a:r>
            <a:r>
              <a:rPr lang="en-US" sz="2400">
                <a:solidFill>
                  <a:schemeClr val="accent2"/>
                </a:solidFill>
                <a:latin typeface="Arial"/>
                <a:ea typeface="Arial"/>
                <a:cs typeface="Arial"/>
                <a:sym typeface="Arial"/>
              </a:rPr>
              <a:t> </a:t>
            </a:r>
            <a:r>
              <a:rPr lang="en-US" sz="2400">
                <a:latin typeface="Arial"/>
                <a:ea typeface="Arial"/>
                <a:cs typeface="Arial"/>
                <a:sym typeface="Arial"/>
              </a:rPr>
              <a:t>o1,</a:t>
            </a:r>
            <a:r>
              <a:rPr lang="en-US" sz="2400">
                <a:solidFill>
                  <a:schemeClr val="accent2"/>
                </a:solidFill>
                <a:latin typeface="Arial"/>
                <a:ea typeface="Arial"/>
                <a:cs typeface="Arial"/>
                <a:sym typeface="Arial"/>
              </a:rPr>
              <a:t> </a:t>
            </a:r>
            <a:r>
              <a:rPr lang="en-US" sz="2400">
                <a:solidFill>
                  <a:schemeClr val="accent5"/>
                </a:solidFill>
                <a:latin typeface="Arial"/>
                <a:ea typeface="Arial"/>
                <a:cs typeface="Arial"/>
                <a:sym typeface="Arial"/>
              </a:rPr>
              <a:t>Product </a:t>
            </a:r>
            <a:r>
              <a:rPr lang="en-US" sz="2400">
                <a:latin typeface="Arial"/>
                <a:ea typeface="Arial"/>
                <a:cs typeface="Arial"/>
                <a:sym typeface="Arial"/>
              </a:rPr>
              <a:t>o2)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solidFill>
                  <a:schemeClr val="accent6"/>
                </a:solidFill>
                <a:latin typeface="Arial"/>
                <a:ea typeface="Arial"/>
                <a:cs typeface="Arial"/>
                <a:sym typeface="Arial"/>
              </a:rPr>
              <a:t>Przykłady w kodzie: </a:t>
            </a:r>
            <a:r>
              <a:rPr lang="en-US" sz="2400">
                <a:solidFill>
                  <a:schemeClr val="accent6"/>
                </a:solidFill>
                <a:latin typeface="Arial"/>
                <a:ea typeface="Arial"/>
                <a:cs typeface="Arial"/>
                <a:sym typeface="Arial"/>
              </a:rPr>
              <a:t>pl.sda.inner.Samples</a:t>
            </a:r>
            <a:endParaRPr sz="2400">
              <a:latin typeface="Arial"/>
              <a:ea typeface="Arial"/>
              <a:cs typeface="Arial"/>
              <a:sym typeface="Arial"/>
            </a:endParaRPr>
          </a:p>
        </p:txBody>
      </p:sp>
      <p:sp>
        <p:nvSpPr>
          <p:cNvPr id="1241" name="Google Shape;1241;p134"/>
          <p:cNvSpPr txBox="1"/>
          <p:nvPr>
            <p:ph idx="4294967295" type="ctrTitle"/>
          </p:nvPr>
        </p:nvSpPr>
        <p:spPr>
          <a:xfrm>
            <a:off x="6623875" y="1323950"/>
            <a:ext cx="5529000" cy="46365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klasa wewnętrzna </a:t>
            </a:r>
            <a:r>
              <a:rPr lang="en-US" sz="1700">
                <a:latin typeface="Arial"/>
                <a:ea typeface="Arial"/>
                <a:cs typeface="Arial"/>
                <a:sym typeface="Arial"/>
              </a:rPr>
              <a:t>to klasa zdefiniowana wewnątrz innej klasy </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klasy wewnętrzne mogą być ukryte przed innymi klasami pakietu (mogą być private!)</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dzięki nim można uniknąć kolizji nazw</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porządkują kod</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niestatyczne - wtedy mają dostęp do wszystkich składowych klasy otaczającej</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statyczne - zadeklarowane ze specyfikatorem </a:t>
            </a:r>
            <a:r>
              <a:rPr lang="en-US" sz="1700">
                <a:solidFill>
                  <a:schemeClr val="accent2"/>
                </a:solidFill>
                <a:latin typeface="Arial"/>
                <a:ea typeface="Arial"/>
                <a:cs typeface="Arial"/>
                <a:sym typeface="Arial"/>
              </a:rPr>
              <a:t>static</a:t>
            </a:r>
            <a:r>
              <a:rPr lang="en-US" sz="1700">
                <a:solidFill>
                  <a:srgbClr val="000000"/>
                </a:solidFill>
                <a:latin typeface="Arial"/>
                <a:ea typeface="Arial"/>
                <a:cs typeface="Arial"/>
                <a:sym typeface="Arial"/>
              </a:rPr>
              <a:t> - wtedy mają dostęp tylko do statycznych składowych klasy otaczającej</a:t>
            </a:r>
            <a:endParaRPr sz="1700">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1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Iteratory</a:t>
            </a:r>
            <a:endParaRPr>
              <a:latin typeface="Arial"/>
              <a:ea typeface="Arial"/>
              <a:cs typeface="Arial"/>
              <a:sym typeface="Arial"/>
            </a:endParaRPr>
          </a:p>
        </p:txBody>
      </p:sp>
      <p:sp>
        <p:nvSpPr>
          <p:cNvPr id="1247" name="Google Shape;1247;p135"/>
          <p:cNvSpPr txBox="1"/>
          <p:nvPr>
            <p:ph idx="4294967295" type="ctrTitle"/>
          </p:nvPr>
        </p:nvSpPr>
        <p:spPr>
          <a:xfrm>
            <a:off x="0" y="963000"/>
            <a:ext cx="6185400" cy="52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Iterable&lt;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 </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chemeClr val="accent5"/>
                </a:solidFill>
                <a:latin typeface="Arial"/>
                <a:ea typeface="Arial"/>
                <a:cs typeface="Arial"/>
                <a:sym typeface="Arial"/>
              </a:rPr>
              <a:t>Iterator&lt;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a:t>
            </a:r>
            <a:r>
              <a:rPr lang="en-US" sz="2000">
                <a:latin typeface="Arial"/>
                <a:ea typeface="Arial"/>
                <a:cs typeface="Arial"/>
                <a:sym typeface="Arial"/>
              </a:rPr>
              <a:t> </a:t>
            </a:r>
            <a:r>
              <a:rPr b="1" lang="en-US" sz="2000">
                <a:solidFill>
                  <a:schemeClr val="accent6"/>
                </a:solidFill>
                <a:latin typeface="Arial"/>
                <a:ea typeface="Arial"/>
                <a:cs typeface="Arial"/>
                <a:sym typeface="Arial"/>
              </a:rPr>
              <a:t>iterator()</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Iterator&lt;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 </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rgbClr val="000000"/>
                </a:solidFill>
                <a:latin typeface="Arial"/>
                <a:ea typeface="Arial"/>
                <a:cs typeface="Arial"/>
                <a:sym typeface="Arial"/>
              </a:rPr>
              <a:t>boolean </a:t>
            </a:r>
            <a:r>
              <a:rPr b="1" lang="en-US" sz="2000">
                <a:solidFill>
                  <a:schemeClr val="accent6"/>
                </a:solidFill>
                <a:latin typeface="Arial"/>
                <a:ea typeface="Arial"/>
                <a:cs typeface="Arial"/>
                <a:sym typeface="Arial"/>
              </a:rPr>
              <a:t>hasNext()</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chemeClr val="accent2"/>
                </a:solidFill>
                <a:latin typeface="Arial"/>
                <a:ea typeface="Arial"/>
                <a:cs typeface="Arial"/>
                <a:sym typeface="Arial"/>
              </a:rPr>
              <a:t>E </a:t>
            </a:r>
            <a:r>
              <a:rPr b="1" lang="en-US" sz="2000">
                <a:solidFill>
                  <a:schemeClr val="accent6"/>
                </a:solidFill>
                <a:latin typeface="Arial"/>
                <a:ea typeface="Arial"/>
                <a:cs typeface="Arial"/>
                <a:sym typeface="Arial"/>
              </a:rPr>
              <a:t>next()</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default void </a:t>
            </a:r>
            <a:r>
              <a:rPr b="1" lang="en-US" sz="2000">
                <a:solidFill>
                  <a:schemeClr val="accent6"/>
                </a:solidFill>
                <a:latin typeface="Arial"/>
                <a:ea typeface="Arial"/>
                <a:cs typeface="Arial"/>
                <a:sym typeface="Arial"/>
              </a:rPr>
              <a:t>remove()</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List&lt;String&gt; </a:t>
            </a:r>
            <a:r>
              <a:rPr b="1" lang="en-US" sz="2000">
                <a:latin typeface="Arial"/>
                <a:ea typeface="Arial"/>
                <a:cs typeface="Arial"/>
                <a:sym typeface="Arial"/>
              </a:rPr>
              <a:t>names </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Iterator</a:t>
            </a:r>
            <a:r>
              <a:rPr lang="en-US" sz="2000">
                <a:latin typeface="Arial"/>
                <a:ea typeface="Arial"/>
                <a:cs typeface="Arial"/>
                <a:sym typeface="Arial"/>
              </a:rPr>
              <a:t>&lt;String&gt; </a:t>
            </a:r>
            <a:r>
              <a:rPr b="1" lang="en-US" sz="2000">
                <a:latin typeface="Arial"/>
                <a:ea typeface="Arial"/>
                <a:cs typeface="Arial"/>
                <a:sym typeface="Arial"/>
              </a:rPr>
              <a:t>iterator </a:t>
            </a:r>
            <a:r>
              <a:rPr lang="en-US" sz="2000">
                <a:latin typeface="Arial"/>
                <a:ea typeface="Arial"/>
                <a:cs typeface="Arial"/>
                <a:sym typeface="Arial"/>
              </a:rPr>
              <a:t>= </a:t>
            </a:r>
            <a:r>
              <a:rPr b="1" lang="en-US" sz="2000">
                <a:latin typeface="Arial"/>
                <a:ea typeface="Arial"/>
                <a:cs typeface="Arial"/>
                <a:sym typeface="Arial"/>
              </a:rPr>
              <a:t>names</a:t>
            </a:r>
            <a:r>
              <a:rPr lang="en-US" sz="2000">
                <a:latin typeface="Arial"/>
                <a:ea typeface="Arial"/>
                <a:cs typeface="Arial"/>
                <a:sym typeface="Arial"/>
              </a:rPr>
              <a:t>.</a:t>
            </a:r>
            <a:r>
              <a:rPr b="1" lang="en-US" sz="2000">
                <a:solidFill>
                  <a:schemeClr val="accent6"/>
                </a:solidFill>
                <a:latin typeface="Arial"/>
                <a:ea typeface="Arial"/>
                <a:cs typeface="Arial"/>
                <a:sym typeface="Arial"/>
              </a:rPr>
              <a:t>iterator()</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while (</a:t>
            </a:r>
            <a:r>
              <a:rPr b="1" lang="en-US" sz="2000">
                <a:latin typeface="Arial"/>
                <a:ea typeface="Arial"/>
                <a:cs typeface="Arial"/>
                <a:sym typeface="Arial"/>
              </a:rPr>
              <a:t>iterator</a:t>
            </a:r>
            <a:r>
              <a:rPr lang="en-US" sz="2000">
                <a:latin typeface="Arial"/>
                <a:ea typeface="Arial"/>
                <a:cs typeface="Arial"/>
                <a:sym typeface="Arial"/>
              </a:rPr>
              <a:t>.</a:t>
            </a:r>
            <a:r>
              <a:rPr b="1" lang="en-US" sz="2000">
                <a:solidFill>
                  <a:schemeClr val="accent6"/>
                </a:solidFill>
                <a:latin typeface="Arial"/>
                <a:ea typeface="Arial"/>
                <a:cs typeface="Arial"/>
                <a:sym typeface="Arial"/>
              </a:rPr>
              <a:t>hasNext()</a:t>
            </a:r>
            <a:r>
              <a:rPr lang="en-US" sz="2000">
                <a:latin typeface="Arial"/>
                <a:ea typeface="Arial"/>
                <a:cs typeface="Arial"/>
                <a:sym typeface="Arial"/>
              </a:rPr>
              <a:t>) {</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String </a:t>
            </a:r>
            <a:r>
              <a:rPr b="1" lang="en-US" sz="2000">
                <a:latin typeface="Arial"/>
                <a:ea typeface="Arial"/>
                <a:cs typeface="Arial"/>
                <a:sym typeface="Arial"/>
              </a:rPr>
              <a:t>name </a:t>
            </a:r>
            <a:r>
              <a:rPr lang="en-US" sz="2000">
                <a:latin typeface="Arial"/>
                <a:ea typeface="Arial"/>
                <a:cs typeface="Arial"/>
                <a:sym typeface="Arial"/>
              </a:rPr>
              <a:t>= </a:t>
            </a:r>
            <a:r>
              <a:rPr b="1" lang="en-US" sz="2000">
                <a:latin typeface="Arial"/>
                <a:ea typeface="Arial"/>
                <a:cs typeface="Arial"/>
                <a:sym typeface="Arial"/>
              </a:rPr>
              <a:t>iterator</a:t>
            </a:r>
            <a:r>
              <a:rPr lang="en-US" sz="2000">
                <a:latin typeface="Arial"/>
                <a:ea typeface="Arial"/>
                <a:cs typeface="Arial"/>
                <a:sym typeface="Arial"/>
              </a:rPr>
              <a:t>.next();</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p:txBody>
      </p:sp>
      <p:sp>
        <p:nvSpPr>
          <p:cNvPr id="1248" name="Google Shape;1248;p135"/>
          <p:cNvSpPr txBox="1"/>
          <p:nvPr>
            <p:ph idx="4294967295" type="ctrTitle"/>
          </p:nvPr>
        </p:nvSpPr>
        <p:spPr>
          <a:xfrm>
            <a:off x="5892225" y="1307225"/>
            <a:ext cx="6260700" cy="48678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a:latin typeface="Arial"/>
                <a:ea typeface="Arial"/>
                <a:cs typeface="Arial"/>
                <a:sym typeface="Arial"/>
              </a:rPr>
              <a:t>interfejs </a:t>
            </a:r>
            <a:r>
              <a:rPr lang="en-US" sz="1700">
                <a:solidFill>
                  <a:schemeClr val="accent5"/>
                </a:solidFill>
                <a:latin typeface="Arial"/>
                <a:ea typeface="Arial"/>
                <a:cs typeface="Arial"/>
                <a:sym typeface="Arial"/>
              </a:rPr>
              <a:t>Iterable</a:t>
            </a:r>
            <a:r>
              <a:rPr lang="en-US" sz="1700">
                <a:solidFill>
                  <a:schemeClr val="accent5"/>
                </a:solidFill>
                <a:latin typeface="Arial"/>
                <a:ea typeface="Arial"/>
                <a:cs typeface="Arial"/>
                <a:sym typeface="Arial"/>
              </a:rPr>
              <a:t> </a:t>
            </a:r>
            <a:r>
              <a:rPr lang="en-US" sz="1700">
                <a:latin typeface="Arial"/>
                <a:ea typeface="Arial"/>
                <a:cs typeface="Arial"/>
                <a:sym typeface="Arial"/>
              </a:rPr>
              <a:t>służy do implementowania klas-kolekcji, których można użyć w pętli foreach</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iteratory to obiekty umożliwiające iterowanie (czyli pobieranie) poszczególnych elementów ze zbioru danych np. z listy, mapy czy seta</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żeby stworzyć własny iterator trzeba zaimplementować interfejs </a:t>
            </a:r>
            <a:r>
              <a:rPr lang="en-US" sz="1700">
                <a:solidFill>
                  <a:schemeClr val="accent5"/>
                </a:solidFill>
                <a:latin typeface="Arial"/>
                <a:ea typeface="Arial"/>
                <a:cs typeface="Arial"/>
                <a:sym typeface="Arial"/>
              </a:rPr>
              <a:t>Iterator</a:t>
            </a:r>
            <a:endParaRPr sz="1700">
              <a:solidFill>
                <a:schemeClr val="accent5"/>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metoda </a:t>
            </a:r>
            <a:r>
              <a:rPr b="1" lang="en-US" sz="1700">
                <a:solidFill>
                  <a:schemeClr val="accent6"/>
                </a:solidFill>
                <a:latin typeface="Arial"/>
                <a:ea typeface="Arial"/>
                <a:cs typeface="Arial"/>
                <a:sym typeface="Arial"/>
              </a:rPr>
              <a:t>remove()</a:t>
            </a:r>
            <a:r>
              <a:rPr lang="en-US" sz="1700">
                <a:solidFill>
                  <a:srgbClr val="000000"/>
                </a:solidFill>
                <a:latin typeface="Arial"/>
                <a:ea typeface="Arial"/>
                <a:cs typeface="Arial"/>
                <a:sym typeface="Arial"/>
              </a:rPr>
              <a:t> jest opcjonalna - nie trzeba jej implementować. Jeżeli tego nie zrobimy a metoda zostanie wywołana wyrzucony zostanie wyjątek </a:t>
            </a:r>
            <a:r>
              <a:rPr b="1" lang="en-US" sz="1700">
                <a:solidFill>
                  <a:srgbClr val="000000"/>
                </a:solidFill>
                <a:latin typeface="Arial"/>
                <a:ea typeface="Arial"/>
                <a:cs typeface="Arial"/>
                <a:sym typeface="Arial"/>
              </a:rPr>
              <a:t>UnsupportedOperationException</a:t>
            </a:r>
            <a:endParaRPr b="1"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b="1"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listy mają bardziej rozbudowane iteratory: </a:t>
            </a:r>
            <a:r>
              <a:rPr lang="en-US" sz="1700">
                <a:solidFill>
                  <a:schemeClr val="accent5"/>
                </a:solidFill>
                <a:latin typeface="Arial"/>
                <a:ea typeface="Arial"/>
                <a:cs typeface="Arial"/>
                <a:sym typeface="Arial"/>
              </a:rPr>
              <a:t>ListIterator </a:t>
            </a:r>
            <a:endParaRPr sz="1700">
              <a:solidFill>
                <a:schemeClr val="accent5"/>
              </a:solidFill>
              <a:latin typeface="Arial"/>
              <a:ea typeface="Arial"/>
              <a:cs typeface="Arial"/>
              <a:sym typeface="Arial"/>
            </a:endParaRPr>
          </a:p>
        </p:txBody>
      </p:sp>
      <p:sp>
        <p:nvSpPr>
          <p:cNvPr id="1249" name="Google Shape;1249;p135"/>
          <p:cNvSpPr txBox="1"/>
          <p:nvPr/>
        </p:nvSpPr>
        <p:spPr>
          <a:xfrm>
            <a:off x="0" y="6262800"/>
            <a:ext cx="9043200" cy="5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pl.sda.iterator.Sample</a:t>
            </a:r>
            <a:endParaRPr sz="2400">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java.util.Map</a:t>
            </a:r>
            <a:endParaRPr>
              <a:latin typeface="Arial"/>
              <a:ea typeface="Arial"/>
              <a:cs typeface="Arial"/>
              <a:sym typeface="Arial"/>
            </a:endParaRPr>
          </a:p>
        </p:txBody>
      </p:sp>
      <p:sp>
        <p:nvSpPr>
          <p:cNvPr id="1255" name="Google Shape;1255;p136"/>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Map (słownik, tablica asocjacyjna)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kolekcja danych, w której przechowywane są pary danych: klucz i wartość. Klucze nie mogą się powtarzać. Umożliwia przypisanie do klucza konkretną wartość - jak w słowniku gdzie np. słowo po polsku to klucza a po angielsku to wartość.</a:t>
            </a:r>
            <a:endParaRPr sz="2000">
              <a:latin typeface="Arial"/>
              <a:ea typeface="Arial"/>
              <a:cs typeface="Arial"/>
              <a:sym typeface="Arial"/>
            </a:endParaRPr>
          </a:p>
        </p:txBody>
      </p:sp>
      <p:sp>
        <p:nvSpPr>
          <p:cNvPr id="1256" name="Google Shape;1256;p136"/>
          <p:cNvSpPr txBox="1"/>
          <p:nvPr/>
        </p:nvSpPr>
        <p:spPr>
          <a:xfrm>
            <a:off x="97550" y="2751000"/>
            <a:ext cx="66630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O tym czy dwa klucze są takie same decyduje: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w przypadku </a:t>
            </a:r>
            <a:r>
              <a:rPr b="1" lang="en-US" sz="2400">
                <a:solidFill>
                  <a:schemeClr val="accent5"/>
                </a:solidFill>
              </a:rPr>
              <a:t>HashMap </a:t>
            </a:r>
            <a:r>
              <a:rPr lang="en-US" sz="2400"/>
              <a:t>i </a:t>
            </a:r>
            <a:r>
              <a:rPr b="1" lang="en-US" sz="2400">
                <a:solidFill>
                  <a:schemeClr val="accent5"/>
                </a:solidFill>
              </a:rPr>
              <a:t>LinkedHashMap </a:t>
            </a:r>
            <a:r>
              <a:rPr lang="en-US" sz="2400"/>
              <a:t>metoda </a:t>
            </a:r>
            <a:r>
              <a:rPr b="1" i="1" lang="en-US" sz="2400"/>
              <a:t>equals()</a:t>
            </a:r>
            <a:endParaRPr b="1" i="1" sz="2400"/>
          </a:p>
          <a:p>
            <a:pPr indent="0" lvl="0" marL="457200" rtl="0" algn="l">
              <a:spcBef>
                <a:spcPts val="0"/>
              </a:spcBef>
              <a:spcAft>
                <a:spcPts val="0"/>
              </a:spcAft>
              <a:buNone/>
            </a:pPr>
            <a:r>
              <a:t/>
            </a:r>
            <a:endParaRPr b="1" i="1" sz="2400"/>
          </a:p>
          <a:p>
            <a:pPr indent="-381000" lvl="0" marL="457200" rtl="0" algn="l">
              <a:spcBef>
                <a:spcPts val="0"/>
              </a:spcBef>
              <a:spcAft>
                <a:spcPts val="0"/>
              </a:spcAft>
              <a:buSzPts val="2400"/>
              <a:buChar char="●"/>
            </a:pPr>
            <a:r>
              <a:rPr lang="en-US" sz="2400"/>
              <a:t>w przypadku </a:t>
            </a:r>
            <a:r>
              <a:rPr b="1" lang="en-US" sz="2400">
                <a:solidFill>
                  <a:schemeClr val="accent5"/>
                </a:solidFill>
              </a:rPr>
              <a:t>TreeMap </a:t>
            </a:r>
            <a:r>
              <a:rPr lang="en-US" sz="2400"/>
              <a:t>metoda </a:t>
            </a:r>
            <a:r>
              <a:rPr b="1" i="1" lang="en-US" sz="2400"/>
              <a:t>compareTo()</a:t>
            </a:r>
            <a:r>
              <a:rPr lang="en-US" sz="2400"/>
              <a:t>/</a:t>
            </a:r>
            <a:r>
              <a:rPr b="1" i="1" lang="en-US" sz="2400"/>
              <a:t>compare()</a:t>
            </a:r>
            <a:endParaRPr b="1" i="1" sz="2400"/>
          </a:p>
        </p:txBody>
      </p:sp>
      <p:sp>
        <p:nvSpPr>
          <p:cNvPr id="1257" name="Google Shape;1257;p136"/>
          <p:cNvSpPr txBox="1"/>
          <p:nvPr/>
        </p:nvSpPr>
        <p:spPr>
          <a:xfrm>
            <a:off x="8592675" y="26338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70AD47"/>
                </a:solidFill>
              </a:rPr>
              <a:t>Map</a:t>
            </a:r>
            <a:endParaRPr b="1" sz="2400">
              <a:solidFill>
                <a:srgbClr val="70AD47"/>
              </a:solidFill>
            </a:endParaRPr>
          </a:p>
        </p:txBody>
      </p:sp>
      <p:sp>
        <p:nvSpPr>
          <p:cNvPr id="1258" name="Google Shape;1258;p136"/>
          <p:cNvSpPr txBox="1"/>
          <p:nvPr/>
        </p:nvSpPr>
        <p:spPr>
          <a:xfrm>
            <a:off x="73268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HashMap</a:t>
            </a:r>
            <a:endParaRPr b="1" sz="2400">
              <a:solidFill>
                <a:srgbClr val="4472C4"/>
              </a:solidFill>
            </a:endParaRPr>
          </a:p>
        </p:txBody>
      </p:sp>
      <p:sp>
        <p:nvSpPr>
          <p:cNvPr id="1259" name="Google Shape;1259;p136"/>
          <p:cNvSpPr txBox="1"/>
          <p:nvPr/>
        </p:nvSpPr>
        <p:spPr>
          <a:xfrm>
            <a:off x="97814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TreeMap</a:t>
            </a:r>
            <a:endParaRPr b="1" sz="2400">
              <a:solidFill>
                <a:srgbClr val="4472C4"/>
              </a:solidFill>
            </a:endParaRPr>
          </a:p>
        </p:txBody>
      </p:sp>
      <p:cxnSp>
        <p:nvCxnSpPr>
          <p:cNvPr id="1260" name="Google Shape;1260;p136"/>
          <p:cNvCxnSpPr>
            <a:stCxn id="1257" idx="2"/>
            <a:endCxn id="1258" idx="0"/>
          </p:cNvCxnSpPr>
          <p:nvPr/>
        </p:nvCxnSpPr>
        <p:spPr>
          <a:xfrm flipH="1">
            <a:off x="8278875" y="32362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1261" name="Google Shape;1261;p136"/>
          <p:cNvCxnSpPr>
            <a:stCxn id="1257" idx="2"/>
            <a:endCxn id="1259" idx="0"/>
          </p:cNvCxnSpPr>
          <p:nvPr/>
        </p:nvCxnSpPr>
        <p:spPr>
          <a:xfrm>
            <a:off x="9544575" y="32362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1262" name="Google Shape;1262;p136"/>
          <p:cNvSpPr txBox="1"/>
          <p:nvPr/>
        </p:nvSpPr>
        <p:spPr>
          <a:xfrm>
            <a:off x="6965300" y="5389275"/>
            <a:ext cx="26634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LinkedHashMap</a:t>
            </a:r>
            <a:endParaRPr b="1" sz="2400">
              <a:solidFill>
                <a:schemeClr val="accent5"/>
              </a:solidFill>
            </a:endParaRPr>
          </a:p>
        </p:txBody>
      </p:sp>
      <p:cxnSp>
        <p:nvCxnSpPr>
          <p:cNvPr id="1263" name="Google Shape;1263;p136"/>
          <p:cNvCxnSpPr>
            <a:stCxn id="1258" idx="2"/>
            <a:endCxn id="1262" idx="0"/>
          </p:cNvCxnSpPr>
          <p:nvPr/>
        </p:nvCxnSpPr>
        <p:spPr>
          <a:xfrm>
            <a:off x="8278750" y="4486275"/>
            <a:ext cx="18300" cy="903000"/>
          </a:xfrm>
          <a:prstGeom prst="straightConnector1">
            <a:avLst/>
          </a:prstGeom>
          <a:noFill/>
          <a:ln cap="flat" cmpd="sng" w="19050">
            <a:solidFill>
              <a:srgbClr val="000000"/>
            </a:solidFill>
            <a:prstDash val="solid"/>
            <a:round/>
            <a:headEnd len="med" w="med" type="none"/>
            <a:tailEnd len="med" w="med" type="none"/>
          </a:ln>
        </p:spPr>
      </p:cxnSp>
      <p:sp>
        <p:nvSpPr>
          <p:cNvPr id="1264" name="Google Shape;1264;p136"/>
          <p:cNvSpPr txBox="1"/>
          <p:nvPr/>
        </p:nvSpPr>
        <p:spPr>
          <a:xfrm>
            <a:off x="0" y="6273975"/>
            <a:ext cx="94257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a:t>
            </a:r>
            <a:r>
              <a:rPr lang="en-US" sz="2400">
                <a:solidFill>
                  <a:schemeClr val="accent6"/>
                </a:solidFill>
              </a:rPr>
              <a:t>kodzie: </a:t>
            </a:r>
            <a:r>
              <a:rPr lang="en-US" sz="2400">
                <a:solidFill>
                  <a:schemeClr val="accent6"/>
                </a:solidFill>
              </a:rPr>
              <a:t>pl.sda.map</a:t>
            </a:r>
            <a:r>
              <a:rPr lang="en-US" sz="2400">
                <a:solidFill>
                  <a:schemeClr val="accent6"/>
                </a:solidFill>
              </a:rPr>
              <a:t>.Samples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HashMap vs LinkedHashMap vs TreeMap</a:t>
            </a:r>
            <a:endParaRPr>
              <a:latin typeface="Arial"/>
              <a:ea typeface="Arial"/>
              <a:cs typeface="Arial"/>
              <a:sym typeface="Arial"/>
            </a:endParaRPr>
          </a:p>
        </p:txBody>
      </p:sp>
      <p:graphicFrame>
        <p:nvGraphicFramePr>
          <p:cNvPr id="1270" name="Google Shape;1270;p137"/>
          <p:cNvGraphicFramePr/>
          <p:nvPr/>
        </p:nvGraphicFramePr>
        <p:xfrm>
          <a:off x="201963" y="1317475"/>
          <a:ext cx="3000000" cy="3000000"/>
        </p:xfrm>
        <a:graphic>
          <a:graphicData uri="http://schemas.openxmlformats.org/drawingml/2006/table">
            <a:tbl>
              <a:tblPr>
                <a:noFill/>
                <a:tableStyleId>{00A3E7B8-BC4F-4CE8-B490-ACAC063D1144}</a:tableStyleId>
              </a:tblPr>
              <a:tblGrid>
                <a:gridCol w="2235900"/>
                <a:gridCol w="2991425"/>
                <a:gridCol w="3415150"/>
                <a:gridCol w="3200450"/>
              </a:tblGrid>
              <a:tr h="381000">
                <a:tc>
                  <a:txBody>
                    <a:bodyPr>
                      <a:noAutofit/>
                    </a:bodyPr>
                    <a:lstStyle/>
                    <a:p>
                      <a:pPr indent="0" lvl="0" marL="0" rtl="0" algn="l">
                        <a:spcBef>
                          <a:spcPts val="0"/>
                        </a:spcBef>
                        <a:spcAft>
                          <a:spcPts val="0"/>
                        </a:spcAft>
                        <a:buNone/>
                      </a:pPr>
                      <a:r>
                        <a:t/>
                      </a:r>
                      <a:endParaRPr sz="18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t>HashMap</a:t>
                      </a:r>
                      <a:endParaRPr b="1" sz="18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t>Linked</a:t>
                      </a:r>
                      <a:r>
                        <a:rPr b="1" lang="en-US" sz="1800">
                          <a:solidFill>
                            <a:schemeClr val="dk1"/>
                          </a:solidFill>
                        </a:rPr>
                        <a:t>HashMap</a:t>
                      </a:r>
                      <a:endParaRPr b="1"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TreeMap</a:t>
                      </a:r>
                      <a:endParaRPr b="1" sz="1800"/>
                    </a:p>
                  </a:txBody>
                  <a:tcPr marT="91425" marB="91425" marR="91425" marL="91425" anchor="ctr">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Opis</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tablica z haszowaniem</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tablica z haszowaniem + dwustronnie połączona lista</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drzewo czerwono-czarne</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Wymagania</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obiekty muszą mieć zaimplementowane (i zgodne) metody </a:t>
                      </a:r>
                      <a:r>
                        <a:rPr i="1" lang="en-US" sz="1800"/>
                        <a:t>hashCode()</a:t>
                      </a:r>
                      <a:r>
                        <a:rPr lang="en-US" sz="1800"/>
                        <a:t> i </a:t>
                      </a:r>
                      <a:r>
                        <a:rPr i="1" lang="en-US" sz="1800"/>
                        <a:t>equals()</a:t>
                      </a:r>
                      <a:endParaRPr i="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obiekty muszą mieć zaimplementowane (i zgodne) metody </a:t>
                      </a:r>
                      <a:r>
                        <a:rPr i="1" lang="en-US" sz="1800">
                          <a:solidFill>
                            <a:schemeClr val="dk1"/>
                          </a:solidFill>
                        </a:rPr>
                        <a:t>hashCode()</a:t>
                      </a:r>
                      <a:r>
                        <a:rPr lang="en-US" sz="1800">
                          <a:solidFill>
                            <a:schemeClr val="dk1"/>
                          </a:solidFill>
                        </a:rPr>
                        <a:t> i </a:t>
                      </a:r>
                      <a:r>
                        <a:rPr i="1" lang="en-US" sz="1800">
                          <a:solidFill>
                            <a:schemeClr val="dk1"/>
                          </a:solidFill>
                        </a:rPr>
                        <a:t>equals()</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obiekt musi implementować Comparable albo odpowiedni Comparator musi zostać dostarczony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dodaj, usuń - metody add(), remove()</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 - średni czas</a:t>
                      </a:r>
                      <a:endParaRPr sz="1800"/>
                    </a:p>
                    <a:p>
                      <a:pPr indent="0" lvl="0" marL="0" rtl="0" algn="ctr">
                        <a:spcBef>
                          <a:spcPts val="0"/>
                        </a:spcBef>
                        <a:spcAft>
                          <a:spcPts val="0"/>
                        </a:spcAft>
                        <a:buNone/>
                      </a:pPr>
                      <a:r>
                        <a:rPr lang="en-US" sz="1800">
                          <a:solidFill>
                            <a:schemeClr val="dk1"/>
                          </a:solidFill>
                        </a:rPr>
                        <a:t>O(log n) - najgorszy </a:t>
                      </a:r>
                      <a:endParaRPr sz="1800">
                        <a:solidFill>
                          <a:schemeClr val="dk1"/>
                        </a:solidFill>
                      </a:endParaRPr>
                    </a:p>
                    <a:p>
                      <a:pPr indent="0" lvl="0" marL="0" rtl="0" algn="ctr">
                        <a:spcBef>
                          <a:spcPts val="0"/>
                        </a:spcBef>
                        <a:spcAft>
                          <a:spcPts val="0"/>
                        </a:spcAft>
                        <a:buNone/>
                      </a:pPr>
                      <a:r>
                        <a:rPr lang="en-US" sz="1800">
                          <a:solidFill>
                            <a:schemeClr val="dk1"/>
                          </a:solidFill>
                        </a:rPr>
                        <a:t>(gdy jest jeden kubełek)</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t>metoda contains()</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iteracja (jeden krok) po kolekcji</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13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76" name="Google Shape;1276;p13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#set&amp;map</a:t>
            </a:r>
            <a:endParaRPr b="1" sz="3000">
              <a:solidFill>
                <a:schemeClr val="accent6"/>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1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#set&amp;map</a:t>
            </a:r>
            <a:endParaRPr sz="2400">
              <a:solidFill>
                <a:schemeClr val="accent6"/>
              </a:solidFill>
              <a:latin typeface="Arial"/>
              <a:ea typeface="Arial"/>
              <a:cs typeface="Arial"/>
              <a:sym typeface="Arial"/>
            </a:endParaRPr>
          </a:p>
        </p:txBody>
      </p:sp>
      <p:sp>
        <p:nvSpPr>
          <p:cNvPr id="1282" name="Google Shape;1282;p139"/>
          <p:cNvSpPr txBox="1"/>
          <p:nvPr>
            <p:ph idx="4294967295" type="ctrTitle"/>
          </p:nvPr>
        </p:nvSpPr>
        <p:spPr>
          <a:xfrm>
            <a:off x="170425" y="963000"/>
            <a:ext cx="120216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Stwórz klasę, która będzie przechowywać listę obiektów klasy </a:t>
            </a:r>
            <a:r>
              <a:rPr b="1" lang="en-US" sz="2200">
                <a:latin typeface="Arial"/>
                <a:ea typeface="Arial"/>
                <a:cs typeface="Arial"/>
                <a:sym typeface="Arial"/>
              </a:rPr>
              <a:t>Citizen</a:t>
            </a:r>
            <a:r>
              <a:rPr lang="en-US" sz="2200">
                <a:latin typeface="Arial"/>
                <a:ea typeface="Arial"/>
                <a:cs typeface="Arial"/>
                <a:sym typeface="Arial"/>
              </a:rPr>
              <a:t>. Dodaj metody, które dodadzą i usuną obywatela z listy. Zaimplementuj w nowej klasie interfejs </a:t>
            </a:r>
            <a:r>
              <a:rPr b="1" lang="en-US" sz="2200">
                <a:latin typeface="Arial"/>
                <a:ea typeface="Arial"/>
                <a:cs typeface="Arial"/>
                <a:sym typeface="Arial"/>
              </a:rPr>
              <a:t>Iterable</a:t>
            </a:r>
            <a:r>
              <a:rPr lang="en-US" sz="2200">
                <a:latin typeface="Arial"/>
                <a:ea typeface="Arial"/>
                <a:cs typeface="Arial"/>
                <a:sym typeface="Arial"/>
              </a:rPr>
              <a:t> jako zwykłą iterację po liście.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metodę, która zwróci obiekt </a:t>
            </a:r>
            <a:r>
              <a:rPr b="1" lang="en-US" sz="2200">
                <a:latin typeface="Arial"/>
                <a:ea typeface="Arial"/>
                <a:cs typeface="Arial"/>
                <a:sym typeface="Arial"/>
              </a:rPr>
              <a:t>Iterable</a:t>
            </a:r>
            <a:r>
              <a:rPr lang="en-US" sz="2200">
                <a:latin typeface="Arial"/>
                <a:ea typeface="Arial"/>
                <a:cs typeface="Arial"/>
                <a:sym typeface="Arial"/>
              </a:rPr>
              <a:t> do przeszukiwania listy w odwrotnej kolejności.</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lnSpc>
                <a:spcPct val="100000"/>
              </a:lnSpc>
              <a:spcBef>
                <a:spcPts val="0"/>
              </a:spcBef>
              <a:spcAft>
                <a:spcPts val="0"/>
              </a:spcAft>
              <a:buSzPts val="2200"/>
              <a:buFont typeface="Arial"/>
              <a:buAutoNum type="arabicPeriod"/>
            </a:pPr>
            <a:r>
              <a:rPr lang="en-US" sz="2200">
                <a:solidFill>
                  <a:srgbClr val="FF0000"/>
                </a:solidFill>
                <a:latin typeface="Arial"/>
                <a:ea typeface="Arial"/>
                <a:cs typeface="Arial"/>
                <a:sym typeface="Arial"/>
              </a:rPr>
              <a:t>* </a:t>
            </a:r>
            <a:r>
              <a:rPr lang="en-US" sz="2200">
                <a:solidFill>
                  <a:srgbClr val="000000"/>
                </a:solidFill>
                <a:latin typeface="Arial"/>
                <a:ea typeface="Arial"/>
                <a:cs typeface="Arial"/>
                <a:sym typeface="Arial"/>
              </a:rPr>
              <a:t>Zmodyfikuj klasę z pkt 1 tak żeby przyjmowała dowolne obiekty.</a:t>
            </a:r>
            <a:endParaRPr sz="22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368300" lvl="0" marL="457200" rtl="0" algn="l">
              <a:lnSpc>
                <a:spcPct val="100000"/>
              </a:lnSpc>
              <a:spcBef>
                <a:spcPts val="0"/>
              </a:spcBef>
              <a:spcAft>
                <a:spcPts val="0"/>
              </a:spcAft>
              <a:buSzPts val="2200"/>
              <a:buFont typeface="Arial"/>
              <a:buAutoNum type="arabicPeriod"/>
            </a:pPr>
            <a:r>
              <a:rPr lang="en-US" sz="2200">
                <a:solidFill>
                  <a:srgbClr val="FF0000"/>
                </a:solidFill>
                <a:latin typeface="Arial"/>
                <a:ea typeface="Arial"/>
                <a:cs typeface="Arial"/>
                <a:sym typeface="Arial"/>
              </a:rPr>
              <a:t>* </a:t>
            </a:r>
            <a:r>
              <a:rPr lang="en-US" sz="2200">
                <a:latin typeface="Arial"/>
                <a:ea typeface="Arial"/>
                <a:cs typeface="Arial"/>
                <a:sym typeface="Arial"/>
              </a:rPr>
              <a:t>Dodaj do klasy z pkt 3 metodę która przyjmie obiekt klasy </a:t>
            </a:r>
            <a:r>
              <a:rPr b="1" lang="en-US" sz="2200">
                <a:latin typeface="Arial"/>
                <a:ea typeface="Arial"/>
                <a:cs typeface="Arial"/>
                <a:sym typeface="Arial"/>
              </a:rPr>
              <a:t>Predicate</a:t>
            </a:r>
            <a:r>
              <a:rPr lang="en-US" sz="2200">
                <a:latin typeface="Arial"/>
                <a:ea typeface="Arial"/>
                <a:cs typeface="Arial"/>
                <a:sym typeface="Arial"/>
              </a:rPr>
              <a:t>, a zwróci obiekt </a:t>
            </a:r>
            <a:r>
              <a:rPr b="1" lang="en-US" sz="2200">
                <a:latin typeface="Arial"/>
                <a:ea typeface="Arial"/>
                <a:cs typeface="Arial"/>
                <a:sym typeface="Arial"/>
              </a:rPr>
              <a:t>Iterable, </a:t>
            </a:r>
            <a:r>
              <a:rPr lang="en-US" sz="2200">
                <a:latin typeface="Arial"/>
                <a:ea typeface="Arial"/>
                <a:cs typeface="Arial"/>
                <a:sym typeface="Arial"/>
              </a:rPr>
              <a:t>który zwróci tylko te obiekty które spełniają warunek zapisane w klasie </a:t>
            </a:r>
            <a:r>
              <a:rPr b="1" lang="en-US" sz="2200">
                <a:latin typeface="Arial"/>
                <a:ea typeface="Arial"/>
                <a:cs typeface="Arial"/>
                <a:sym typeface="Arial"/>
              </a:rPr>
              <a:t>Predicate</a:t>
            </a:r>
            <a:r>
              <a:rPr lang="en-US" sz="2200">
                <a:latin typeface="Arial"/>
                <a:ea typeface="Arial"/>
                <a:cs typeface="Arial"/>
                <a:sym typeface="Arial"/>
              </a:rPr>
              <a:t>.</a:t>
            </a:r>
            <a:endParaRPr sz="2200">
              <a:latin typeface="Arial"/>
              <a:ea typeface="Arial"/>
              <a:cs typeface="Arial"/>
              <a:sym typeface="Arial"/>
            </a:endParaRPr>
          </a:p>
          <a:p>
            <a:pPr indent="0" lvl="0" marL="457200" rtl="0" algn="l">
              <a:lnSpc>
                <a:spcPct val="100000"/>
              </a:lnSpc>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kod do metody</a:t>
            </a:r>
            <a:r>
              <a:rPr lang="en-US" sz="2200">
                <a:latin typeface="Arial"/>
                <a:ea typeface="Arial"/>
                <a:cs typeface="Arial"/>
                <a:sym typeface="Arial"/>
              </a:rPr>
              <a:t> </a:t>
            </a:r>
            <a:r>
              <a:rPr b="1" lang="en-US" sz="2200">
                <a:latin typeface="Arial"/>
                <a:ea typeface="Arial"/>
                <a:cs typeface="Arial"/>
                <a:sym typeface="Arial"/>
              </a:rPr>
              <a:t>pl.sda.mini_project.BooksManager</a:t>
            </a:r>
            <a:r>
              <a:rPr lang="en-US" sz="2200">
                <a:latin typeface="Arial"/>
                <a:ea typeface="Arial"/>
                <a:cs typeface="Arial"/>
                <a:sym typeface="Arial"/>
              </a:rPr>
              <a:t>.</a:t>
            </a:r>
            <a:r>
              <a:rPr i="1" lang="en-US" sz="2200">
                <a:latin typeface="Arial"/>
                <a:ea typeface="Arial"/>
                <a:cs typeface="Arial"/>
                <a:sym typeface="Arial"/>
              </a:rPr>
              <a:t>getAuthors()</a:t>
            </a:r>
            <a:r>
              <a:rPr lang="en-US" sz="2200">
                <a:latin typeface="Arial"/>
                <a:ea typeface="Arial"/>
                <a:cs typeface="Arial"/>
                <a:sym typeface="Arial"/>
              </a:rPr>
              <a:t> tak żeby zwracała zbiór autorów (imię i nazwisko jako String) posortowanych alfabetycznie.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kod do metody</a:t>
            </a:r>
            <a:r>
              <a:rPr b="1" lang="en-US" sz="2200">
                <a:latin typeface="Arial"/>
                <a:ea typeface="Arial"/>
                <a:cs typeface="Arial"/>
                <a:sym typeface="Arial"/>
              </a:rPr>
              <a:t> BooksManager</a:t>
            </a:r>
            <a:r>
              <a:rPr i="1" lang="en-US" sz="2200">
                <a:latin typeface="Arial"/>
                <a:ea typeface="Arial"/>
                <a:cs typeface="Arial"/>
                <a:sym typeface="Arial"/>
              </a:rPr>
              <a:t>.getAuthorsBooks()</a:t>
            </a:r>
            <a:r>
              <a:rPr lang="en-US" sz="2200">
                <a:latin typeface="Arial"/>
                <a:ea typeface="Arial"/>
                <a:cs typeface="Arial"/>
                <a:sym typeface="Arial"/>
              </a:rPr>
              <a:t> tak żeby zwracała mapę gdzie kluczem jest autor (imię i nazwisko jako </a:t>
            </a:r>
            <a:r>
              <a:rPr b="1" lang="en-US" sz="2200">
                <a:latin typeface="Arial"/>
                <a:ea typeface="Arial"/>
                <a:cs typeface="Arial"/>
                <a:sym typeface="Arial"/>
              </a:rPr>
              <a:t>String)</a:t>
            </a:r>
            <a:r>
              <a:rPr lang="en-US" sz="2200">
                <a:latin typeface="Arial"/>
                <a:ea typeface="Arial"/>
                <a:cs typeface="Arial"/>
                <a:sym typeface="Arial"/>
              </a:rPr>
              <a:t>, a wartością lista książek (obiekty klasy </a:t>
            </a:r>
            <a:r>
              <a:rPr b="1" lang="en-US" sz="2200">
                <a:latin typeface="Arial"/>
                <a:ea typeface="Arial"/>
                <a:cs typeface="Arial"/>
                <a:sym typeface="Arial"/>
              </a:rPr>
              <a:t>Book</a:t>
            </a:r>
            <a:r>
              <a:rPr lang="en-US" sz="2200">
                <a:latin typeface="Arial"/>
                <a:ea typeface="Arial"/>
                <a:cs typeface="Arial"/>
                <a:sym typeface="Arial"/>
              </a:rPr>
              <a:t>) tego autora znajdujących się w bibliotece.</a:t>
            </a:r>
            <a:endParaRPr sz="2200">
              <a:latin typeface="Arial"/>
              <a:ea typeface="Arial"/>
              <a:cs typeface="Arial"/>
              <a:sym typeface="Arial"/>
            </a:endParaRPr>
          </a:p>
        </p:txBody>
      </p:sp>
      <p:sp>
        <p:nvSpPr>
          <p:cNvPr id="1283" name="Google Shape;1283;p139"/>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Przykłady kodu / zadania</a:t>
            </a:r>
            <a:endParaRPr>
              <a:latin typeface="Arial"/>
              <a:ea typeface="Arial"/>
              <a:cs typeface="Arial"/>
              <a:sym typeface="Arial"/>
            </a:endParaRPr>
          </a:p>
        </p:txBody>
      </p:sp>
      <p:sp>
        <p:nvSpPr>
          <p:cNvPr id="358" name="Google Shape;358;p41"/>
          <p:cNvSpPr txBox="1"/>
          <p:nvPr>
            <p:ph idx="4294967295" type="ctrTitle"/>
          </p:nvPr>
        </p:nvSpPr>
        <p:spPr>
          <a:xfrm>
            <a:off x="1524000" y="3017999"/>
            <a:ext cx="9144000" cy="8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400" u="sng">
                <a:solidFill>
                  <a:schemeClr val="hlink"/>
                </a:solidFill>
                <a:latin typeface="Arial"/>
                <a:ea typeface="Arial"/>
                <a:cs typeface="Arial"/>
                <a:sym typeface="Arial"/>
                <a:hlinkClick r:id="rId3"/>
              </a:rPr>
              <a:t>https://github.com/softwaredevelepmentacademy/java24gda_pro1</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140"/>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Logi aplikacji</a:t>
            </a:r>
            <a:endParaRPr b="1" sz="3000">
              <a:latin typeface="Arial"/>
              <a:ea typeface="Arial"/>
              <a:cs typeface="Arial"/>
              <a:sym typeface="Arial"/>
            </a:endParaRPr>
          </a:p>
        </p:txBody>
      </p:sp>
      <p:sp>
        <p:nvSpPr>
          <p:cNvPr id="1289" name="Google Shape;1289;p14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1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Definicje</a:t>
            </a:r>
            <a:endParaRPr>
              <a:latin typeface="Arial"/>
              <a:ea typeface="Arial"/>
              <a:cs typeface="Arial"/>
              <a:sym typeface="Arial"/>
            </a:endParaRPr>
          </a:p>
        </p:txBody>
      </p:sp>
      <p:sp>
        <p:nvSpPr>
          <p:cNvPr id="1295" name="Google Shape;1295;p141"/>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Logi aplikacji</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komunikat wygenerowany w kodzie (np. informacja o błędzie, o zakończeniu przetwarzania jakiś danych itp.) i przekazywany do odpowiednich miejsc, np. zapisany w pliku, wypisany na konsoli, wysłany do bazy danych itp.</a:t>
            </a:r>
            <a:endParaRPr sz="2000">
              <a:latin typeface="Arial"/>
              <a:ea typeface="Arial"/>
              <a:cs typeface="Arial"/>
              <a:sym typeface="Arial"/>
            </a:endParaRPr>
          </a:p>
        </p:txBody>
      </p:sp>
      <p:sp>
        <p:nvSpPr>
          <p:cNvPr id="1296" name="Google Shape;1296;p141"/>
          <p:cNvSpPr txBox="1"/>
          <p:nvPr>
            <p:ph idx="4294967295" type="ctrTitle"/>
          </p:nvPr>
        </p:nvSpPr>
        <p:spPr>
          <a:xfrm>
            <a:off x="64050" y="2707800"/>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 </a:t>
            </a:r>
            <a:endParaRPr b="1" sz="2000" u="sng">
              <a:solidFill>
                <a:schemeClr val="accent6"/>
              </a:solidFill>
              <a:latin typeface="Arial"/>
              <a:ea typeface="Arial"/>
              <a:cs typeface="Arial"/>
              <a:sym typeface="Arial"/>
            </a:endParaRPr>
          </a:p>
          <a:p>
            <a:pPr indent="0" lvl="0" marL="0" rtl="0" algn="ctr">
              <a:spcBef>
                <a:spcPts val="0"/>
              </a:spcBef>
              <a:spcAft>
                <a:spcPts val="0"/>
              </a:spcAft>
              <a:buNone/>
            </a:pPr>
            <a:r>
              <a:rPr lang="en-US" sz="2000">
                <a:latin typeface="Arial"/>
                <a:ea typeface="Arial"/>
                <a:cs typeface="Arial"/>
                <a:sym typeface="Arial"/>
              </a:rPr>
              <a:t>pojedynczy </a:t>
            </a:r>
            <a:r>
              <a:rPr lang="en-US" sz="2000">
                <a:latin typeface="Arial"/>
                <a:ea typeface="Arial"/>
                <a:cs typeface="Arial"/>
                <a:sym typeface="Arial"/>
              </a:rPr>
              <a:t>komunikat wygenerowany w kodzie i zapisany w odpowiednim miejscu, zawiera on różne informacje o zdarzeniu: czas, miejsce w kodzie (nazwa klasy, numer linii kodu), poziomie itp. Przykład: </a:t>
            </a:r>
            <a:endParaRPr sz="2000">
              <a:latin typeface="Arial"/>
              <a:ea typeface="Arial"/>
              <a:cs typeface="Arial"/>
              <a:sym typeface="Arial"/>
            </a:endParaRPr>
          </a:p>
          <a:p>
            <a:pPr indent="0" lvl="0" marL="0" rtl="0" algn="ctr">
              <a:spcBef>
                <a:spcPts val="0"/>
              </a:spcBef>
              <a:spcAft>
                <a:spcPts val="0"/>
              </a:spcAft>
              <a:buNone/>
            </a:pPr>
            <a:r>
              <a:rPr b="1" lang="en-US" sz="2000">
                <a:solidFill>
                  <a:schemeClr val="accent5"/>
                </a:solidFill>
                <a:latin typeface="Arial"/>
                <a:ea typeface="Arial"/>
                <a:cs typeface="Arial"/>
                <a:sym typeface="Arial"/>
              </a:rPr>
              <a:t>2018-10-12 18:47:34.553 INFO  [main] Samples[10] - Start of application.</a:t>
            </a:r>
            <a:endParaRPr b="1" sz="2000">
              <a:solidFill>
                <a:schemeClr val="accent5"/>
              </a:solidFill>
              <a:latin typeface="Arial"/>
              <a:ea typeface="Arial"/>
              <a:cs typeface="Arial"/>
              <a:sym typeface="Arial"/>
            </a:endParaRPr>
          </a:p>
        </p:txBody>
      </p:sp>
      <p:sp>
        <p:nvSpPr>
          <p:cNvPr id="1297" name="Google Shape;1297;p141"/>
          <p:cNvSpPr txBox="1"/>
          <p:nvPr>
            <p:ph idx="4294967295" type="ctrTitle"/>
          </p:nvPr>
        </p:nvSpPr>
        <p:spPr>
          <a:xfrm>
            <a:off x="64050" y="4380125"/>
            <a:ext cx="12063900" cy="1697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Logger </a:t>
            </a:r>
            <a:endParaRPr b="1" sz="2000" u="sng">
              <a:solidFill>
                <a:schemeClr val="accent6"/>
              </a:solidFill>
              <a:latin typeface="Arial"/>
              <a:ea typeface="Arial"/>
              <a:cs typeface="Arial"/>
              <a:sym typeface="Arial"/>
            </a:endParaRPr>
          </a:p>
          <a:p>
            <a:pPr indent="0" lvl="0" marL="0" rtl="0" algn="ctr">
              <a:spcBef>
                <a:spcPts val="0"/>
              </a:spcBef>
              <a:spcAft>
                <a:spcPts val="0"/>
              </a:spcAft>
              <a:buNone/>
            </a:pPr>
            <a:r>
              <a:rPr lang="en-US" sz="2000">
                <a:latin typeface="Arial"/>
                <a:ea typeface="Arial"/>
                <a:cs typeface="Arial"/>
                <a:sym typeface="Arial"/>
              </a:rPr>
              <a:t>obiekt klasy Logger używany do generowanie logów aplikacji w kodzie. Podstawowa klasa do logowania zdarzeń z kodu. Każdy logger ma swoją nazwę nadawana w momencie tworzenia loggera - dobrą praktyką jest używanie nazw klas jako nazw loggerów, wtedy loggery mogą tworzyć hierarchię zgodną z hierarchią klas - to ułatwia konfigurację logowania dla różnych części aplikacji.</a:t>
            </a:r>
            <a:endParaRPr b="1" sz="2000">
              <a:solidFill>
                <a:schemeClr val="accent5"/>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14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Logback i SLF4J</a:t>
            </a:r>
            <a:endParaRPr>
              <a:latin typeface="Arial"/>
              <a:ea typeface="Arial"/>
              <a:cs typeface="Arial"/>
              <a:sym typeface="Arial"/>
            </a:endParaRPr>
          </a:p>
        </p:txBody>
      </p:sp>
      <p:sp>
        <p:nvSpPr>
          <p:cNvPr id="1303" name="Google Shape;1303;p142"/>
          <p:cNvSpPr txBox="1"/>
          <p:nvPr/>
        </p:nvSpPr>
        <p:spPr>
          <a:xfrm>
            <a:off x="3268100" y="1362950"/>
            <a:ext cx="5148600" cy="1914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a:t>
            </a:r>
            <a:r>
              <a:rPr lang="en-US" sz="1800">
                <a:solidFill>
                  <a:schemeClr val="accent5"/>
                </a:solidFill>
              </a:rPr>
              <a:t>&lt;dependency&gt;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&lt;groupId&gt;</a:t>
            </a:r>
            <a:r>
              <a:rPr lang="en-US" sz="1800"/>
              <a:t>ch.qos.logback</a:t>
            </a:r>
            <a:r>
              <a:rPr lang="en-US" sz="1800">
                <a:solidFill>
                  <a:schemeClr val="accent5"/>
                </a:solidFill>
              </a:rPr>
              <a:t>&lt;/groupId&gt;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&lt;artifactId&gt;</a:t>
            </a:r>
            <a:r>
              <a:rPr lang="en-US" sz="1800"/>
              <a:t>logback-classic</a:t>
            </a:r>
            <a:r>
              <a:rPr lang="en-US" sz="1800">
                <a:solidFill>
                  <a:schemeClr val="accent5"/>
                </a:solidFill>
              </a:rPr>
              <a:t>&lt;/artifactId&gt;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&lt;version&gt;</a:t>
            </a:r>
            <a:r>
              <a:rPr lang="en-US" sz="1800"/>
              <a:t>1.2.3</a:t>
            </a:r>
            <a:r>
              <a:rPr lang="en-US" sz="1800">
                <a:solidFill>
                  <a:schemeClr val="accent5"/>
                </a:solidFill>
              </a:rPr>
              <a:t>&lt;/version&gt;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&lt;/dependency&gt;</a:t>
            </a:r>
            <a:endParaRPr sz="1800"/>
          </a:p>
        </p:txBody>
      </p:sp>
      <p:sp>
        <p:nvSpPr>
          <p:cNvPr id="1304" name="Google Shape;1304;p142"/>
          <p:cNvSpPr txBox="1"/>
          <p:nvPr/>
        </p:nvSpPr>
        <p:spPr>
          <a:xfrm>
            <a:off x="306300" y="3521725"/>
            <a:ext cx="11579400" cy="2468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Simple Logging Facade for Java (SLF4J)</a:t>
            </a:r>
            <a:r>
              <a:rPr lang="en-US" sz="1800"/>
              <a:t> - API służące do logowania zdarzeń w programach Java. To tylko interfejs (API), żeby móc logować zdarzenia trzeba dodać bibliotekę która to API obsługuje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b="1" lang="en-US" sz="1800"/>
              <a:t>Logback </a:t>
            </a:r>
            <a:r>
              <a:rPr lang="en-US" sz="1800"/>
              <a:t>- jedna z najpopularniejszych bibliotek do logowania zdarzeń w aplikacjach Java. Implementuje natywnie API </a:t>
            </a:r>
            <a:r>
              <a:rPr b="1" lang="en-US" sz="1800"/>
              <a:t>SLF4J.</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Char char="●"/>
            </a:pPr>
            <a:r>
              <a:rPr lang="en-US" sz="1800"/>
              <a:t>Istnieje wiele innych bibliotek do logowania: Java Logging API (</a:t>
            </a:r>
            <a:r>
              <a:rPr b="1" lang="en-US" sz="1800"/>
              <a:t>JUL</a:t>
            </a:r>
            <a:r>
              <a:rPr lang="en-US" sz="1800"/>
              <a:t>), </a:t>
            </a:r>
            <a:r>
              <a:rPr b="1" lang="en-US" sz="1800"/>
              <a:t>Log4J </a:t>
            </a:r>
            <a:r>
              <a:rPr lang="en-US" sz="1800"/>
              <a:t>(jego następcą jest właśnie </a:t>
            </a:r>
            <a:r>
              <a:rPr b="1" lang="en-US" sz="1800"/>
              <a:t>Logback</a:t>
            </a:r>
            <a:r>
              <a:rPr lang="en-US" sz="1800"/>
              <a:t>), tinylog, </a:t>
            </a:r>
            <a:r>
              <a:rPr b="1" lang="en-US" sz="1800"/>
              <a:t>Jakarta Commons Logging</a:t>
            </a:r>
            <a:r>
              <a:rPr lang="en-US" sz="1800"/>
              <a:t> / </a:t>
            </a:r>
            <a:r>
              <a:rPr b="1" lang="en-US" sz="1800"/>
              <a:t>Apache Commons Logging</a:t>
            </a:r>
            <a:endParaRPr b="1" sz="1800"/>
          </a:p>
          <a:p>
            <a:pPr indent="0" lvl="0" marL="457200" rtl="0" algn="l">
              <a:spcBef>
                <a:spcPts val="0"/>
              </a:spcBef>
              <a:spcAft>
                <a:spcPts val="0"/>
              </a:spcAft>
              <a:buNone/>
            </a:pPr>
            <a:r>
              <a:t/>
            </a:r>
            <a:endParaRPr sz="1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a:t>
            </a:r>
            <a:endParaRPr>
              <a:latin typeface="Arial"/>
              <a:ea typeface="Arial"/>
              <a:cs typeface="Arial"/>
              <a:sym typeface="Arial"/>
            </a:endParaRPr>
          </a:p>
        </p:txBody>
      </p:sp>
      <p:grpSp>
        <p:nvGrpSpPr>
          <p:cNvPr id="1310" name="Google Shape;1310;p143"/>
          <p:cNvGrpSpPr/>
          <p:nvPr/>
        </p:nvGrpSpPr>
        <p:grpSpPr>
          <a:xfrm>
            <a:off x="97425" y="3858600"/>
            <a:ext cx="11999100" cy="2280025"/>
            <a:chOff x="97425" y="4925400"/>
            <a:chExt cx="11999100" cy="2280025"/>
          </a:xfrm>
        </p:grpSpPr>
        <p:sp>
          <p:nvSpPr>
            <p:cNvPr id="1311" name="Google Shape;1311;p143"/>
            <p:cNvSpPr txBox="1"/>
            <p:nvPr/>
          </p:nvSpPr>
          <p:spPr>
            <a:xfrm>
              <a:off x="97425" y="5322625"/>
              <a:ext cx="11999100" cy="1882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t>2018-14-12 19:34:52 INFO  [main] pl.sda.systemX.EngineX[13] - Engine started with level: 10</a:t>
              </a:r>
              <a:endParaRPr b="1" sz="2000"/>
            </a:p>
          </p:txBody>
        </p:sp>
        <p:cxnSp>
          <p:nvCxnSpPr>
            <p:cNvPr id="1312" name="Google Shape;1312;p143"/>
            <p:cNvCxnSpPr/>
            <p:nvPr/>
          </p:nvCxnSpPr>
          <p:spPr>
            <a:xfrm rot="10800000">
              <a:off x="229262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13" name="Google Shape;1313;p143"/>
            <p:cNvSpPr txBox="1"/>
            <p:nvPr/>
          </p:nvSpPr>
          <p:spPr>
            <a:xfrm>
              <a:off x="1199925" y="5322625"/>
              <a:ext cx="21657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data i godzina zdarzenia</a:t>
              </a:r>
              <a:endParaRPr/>
            </a:p>
          </p:txBody>
        </p:sp>
        <p:cxnSp>
          <p:nvCxnSpPr>
            <p:cNvPr id="1314" name="Google Shape;1314;p143"/>
            <p:cNvCxnSpPr/>
            <p:nvPr/>
          </p:nvCxnSpPr>
          <p:spPr>
            <a:xfrm flipH="1" rot="10800000">
              <a:off x="1502350" y="5702950"/>
              <a:ext cx="273000" cy="292800"/>
            </a:xfrm>
            <a:prstGeom prst="straightConnector1">
              <a:avLst/>
            </a:prstGeom>
            <a:noFill/>
            <a:ln cap="flat" cmpd="sng" w="28575">
              <a:solidFill>
                <a:srgbClr val="E06666"/>
              </a:solidFill>
              <a:prstDash val="solid"/>
              <a:round/>
              <a:headEnd len="med" w="med" type="stealth"/>
              <a:tailEnd len="med" w="med" type="none"/>
            </a:ln>
          </p:spPr>
        </p:cxnSp>
        <p:cxnSp>
          <p:nvCxnSpPr>
            <p:cNvPr id="1315" name="Google Shape;1315;p143"/>
            <p:cNvCxnSpPr/>
            <p:nvPr/>
          </p:nvCxnSpPr>
          <p:spPr>
            <a:xfrm flipH="1">
              <a:off x="3260425"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16" name="Google Shape;1316;p143"/>
            <p:cNvSpPr txBox="1"/>
            <p:nvPr/>
          </p:nvSpPr>
          <p:spPr>
            <a:xfrm>
              <a:off x="2850925" y="6727525"/>
              <a:ext cx="825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poziom</a:t>
              </a:r>
              <a:endParaRPr/>
            </a:p>
          </p:txBody>
        </p:sp>
        <p:cxnSp>
          <p:nvCxnSpPr>
            <p:cNvPr id="1317" name="Google Shape;1317;p143"/>
            <p:cNvCxnSpPr/>
            <p:nvPr/>
          </p:nvCxnSpPr>
          <p:spPr>
            <a:xfrm flipH="1">
              <a:off x="4086025"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18" name="Google Shape;1318;p143"/>
            <p:cNvSpPr txBox="1"/>
            <p:nvPr/>
          </p:nvSpPr>
          <p:spPr>
            <a:xfrm>
              <a:off x="3549725" y="6727525"/>
              <a:ext cx="12693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wątka</a:t>
              </a:r>
              <a:endParaRPr/>
            </a:p>
          </p:txBody>
        </p:sp>
        <p:cxnSp>
          <p:nvCxnSpPr>
            <p:cNvPr id="1319" name="Google Shape;1319;p143"/>
            <p:cNvCxnSpPr/>
            <p:nvPr/>
          </p:nvCxnSpPr>
          <p:spPr>
            <a:xfrm rot="10800000">
              <a:off x="591172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20" name="Google Shape;1320;p143"/>
            <p:cNvSpPr txBox="1"/>
            <p:nvPr/>
          </p:nvSpPr>
          <p:spPr>
            <a:xfrm>
              <a:off x="5121425" y="5322625"/>
              <a:ext cx="1385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loggera</a:t>
              </a:r>
              <a:endParaRPr/>
            </a:p>
          </p:txBody>
        </p:sp>
        <p:cxnSp>
          <p:nvCxnSpPr>
            <p:cNvPr id="1321" name="Google Shape;1321;p143"/>
            <p:cNvCxnSpPr/>
            <p:nvPr/>
          </p:nvCxnSpPr>
          <p:spPr>
            <a:xfrm rot="10800000">
              <a:off x="746887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22" name="Google Shape;1322;p143"/>
            <p:cNvSpPr txBox="1"/>
            <p:nvPr/>
          </p:nvSpPr>
          <p:spPr>
            <a:xfrm>
              <a:off x="6678575" y="5322625"/>
              <a:ext cx="1385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nr linii kodu</a:t>
              </a:r>
              <a:endParaRPr/>
            </a:p>
          </p:txBody>
        </p:sp>
        <p:cxnSp>
          <p:nvCxnSpPr>
            <p:cNvPr id="1323" name="Google Shape;1323;p143"/>
            <p:cNvCxnSpPr/>
            <p:nvPr/>
          </p:nvCxnSpPr>
          <p:spPr>
            <a:xfrm flipH="1">
              <a:off x="9642900"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24" name="Google Shape;1324;p143"/>
            <p:cNvSpPr txBox="1"/>
            <p:nvPr/>
          </p:nvSpPr>
          <p:spPr>
            <a:xfrm>
              <a:off x="9106600" y="6727525"/>
              <a:ext cx="1136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wiadomość</a:t>
              </a:r>
              <a:endParaRPr/>
            </a:p>
          </p:txBody>
        </p:sp>
        <p:sp>
          <p:nvSpPr>
            <p:cNvPr id="1325" name="Google Shape;1325;p143"/>
            <p:cNvSpPr txBox="1"/>
            <p:nvPr/>
          </p:nvSpPr>
          <p:spPr>
            <a:xfrm>
              <a:off x="136725" y="4925400"/>
              <a:ext cx="32289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Przykład pojedynczego loga</a:t>
              </a:r>
              <a:endParaRPr sz="1800"/>
            </a:p>
          </p:txBody>
        </p:sp>
      </p:grpSp>
      <p:grpSp>
        <p:nvGrpSpPr>
          <p:cNvPr id="1326" name="Google Shape;1326;p143"/>
          <p:cNvGrpSpPr/>
          <p:nvPr/>
        </p:nvGrpSpPr>
        <p:grpSpPr>
          <a:xfrm>
            <a:off x="97425" y="935650"/>
            <a:ext cx="11999100" cy="2904675"/>
            <a:chOff x="97425" y="3221650"/>
            <a:chExt cx="11999100" cy="2904675"/>
          </a:xfrm>
        </p:grpSpPr>
        <p:cxnSp>
          <p:nvCxnSpPr>
            <p:cNvPr id="1327" name="Google Shape;1327;p143"/>
            <p:cNvCxnSpPr/>
            <p:nvPr/>
          </p:nvCxnSpPr>
          <p:spPr>
            <a:xfrm flipH="1">
              <a:off x="5098725" y="531165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28" name="Google Shape;1328;p143"/>
            <p:cNvSpPr txBox="1"/>
            <p:nvPr/>
          </p:nvSpPr>
          <p:spPr>
            <a:xfrm>
              <a:off x="4146325" y="5643475"/>
              <a:ext cx="23193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wiadomość z parametrem</a:t>
              </a:r>
              <a:endParaRPr/>
            </a:p>
          </p:txBody>
        </p:sp>
        <p:cxnSp>
          <p:nvCxnSpPr>
            <p:cNvPr id="1329" name="Google Shape;1329;p143"/>
            <p:cNvCxnSpPr/>
            <p:nvPr/>
          </p:nvCxnSpPr>
          <p:spPr>
            <a:xfrm flipH="1">
              <a:off x="2965125" y="531165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30" name="Google Shape;1330;p143"/>
            <p:cNvSpPr txBox="1"/>
            <p:nvPr/>
          </p:nvSpPr>
          <p:spPr>
            <a:xfrm>
              <a:off x="2555625" y="5643475"/>
              <a:ext cx="825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poziom</a:t>
              </a:r>
              <a:endParaRPr/>
            </a:p>
          </p:txBody>
        </p:sp>
        <p:sp>
          <p:nvSpPr>
            <p:cNvPr id="1331" name="Google Shape;1331;p143"/>
            <p:cNvSpPr txBox="1"/>
            <p:nvPr/>
          </p:nvSpPr>
          <p:spPr>
            <a:xfrm>
              <a:off x="97425" y="3658225"/>
              <a:ext cx="11999100" cy="246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1100"/>
                <a:buFont typeface="Arial"/>
                <a:buNone/>
              </a:pPr>
              <a:r>
                <a:rPr lang="en-US" sz="1800"/>
                <a:t>public class EngineX {</a:t>
              </a:r>
              <a:endParaRPr sz="1800"/>
            </a:p>
            <a:p>
              <a:pPr indent="0" lvl="0" marL="914400" rtl="0" algn="l">
                <a:spcBef>
                  <a:spcPts val="0"/>
                </a:spcBef>
                <a:spcAft>
                  <a:spcPts val="0"/>
                </a:spcAft>
                <a:buClr>
                  <a:schemeClr val="dk1"/>
                </a:buClr>
                <a:buSzPts val="1100"/>
                <a:buFont typeface="Arial"/>
                <a:buNone/>
              </a:pPr>
              <a:r>
                <a:rPr lang="en-US" sz="1800"/>
                <a:t>	</a:t>
              </a:r>
              <a:r>
                <a:rPr b="1" lang="en-US" sz="1800">
                  <a:solidFill>
                    <a:schemeClr val="accent5"/>
                  </a:solidFill>
                </a:rPr>
                <a:t>Logger </a:t>
              </a:r>
              <a:r>
                <a:rPr b="1" lang="en-US" sz="1800"/>
                <a:t>logger </a:t>
              </a:r>
              <a:r>
                <a:rPr lang="en-US" sz="1800"/>
                <a:t>= </a:t>
              </a:r>
              <a:r>
                <a:rPr b="1" lang="en-US" sz="1800">
                  <a:solidFill>
                    <a:schemeClr val="accent5"/>
                  </a:solidFill>
                </a:rPr>
                <a:t>L</a:t>
              </a:r>
              <a:r>
                <a:rPr b="1" lang="en-US" sz="1800">
                  <a:solidFill>
                    <a:schemeClr val="accent5"/>
                  </a:solidFill>
                </a:rPr>
                <a:t>oggerFactory</a:t>
              </a:r>
              <a:r>
                <a:rPr lang="en-US" sz="1800"/>
                <a:t>.</a:t>
              </a:r>
              <a:r>
                <a:rPr lang="en-US" sz="1800">
                  <a:solidFill>
                    <a:schemeClr val="accent2"/>
                  </a:solidFill>
                </a:rPr>
                <a:t>getLogger(</a:t>
              </a:r>
              <a:r>
                <a:rPr lang="en-US" sz="1800"/>
                <a:t>getClass()</a:t>
              </a:r>
              <a:r>
                <a:rPr lang="en-US" sz="1800">
                  <a:solidFill>
                    <a:schemeClr val="accent2"/>
                  </a:solidFill>
                </a:rPr>
                <a:t>)</a:t>
              </a:r>
              <a:r>
                <a:rPr lang="en-US" sz="1800"/>
                <a:t>;</a:t>
              </a:r>
              <a:endParaRPr sz="1800"/>
            </a:p>
            <a:p>
              <a:pPr indent="0" lvl="0" marL="914400" rtl="0" algn="l">
                <a:spcBef>
                  <a:spcPts val="0"/>
                </a:spcBef>
                <a:spcAft>
                  <a:spcPts val="0"/>
                </a:spcAft>
                <a:buClr>
                  <a:schemeClr val="dk1"/>
                </a:buClr>
                <a:buSzPts val="1100"/>
                <a:buFont typeface="Arial"/>
                <a:buNone/>
              </a:pPr>
              <a:r>
                <a:t/>
              </a:r>
              <a:endParaRPr sz="1800"/>
            </a:p>
            <a:p>
              <a:pPr indent="0" lvl="0" marL="914400" rtl="0" algn="l">
                <a:spcBef>
                  <a:spcPts val="0"/>
                </a:spcBef>
                <a:spcAft>
                  <a:spcPts val="0"/>
                </a:spcAft>
                <a:buClr>
                  <a:schemeClr val="dk1"/>
                </a:buClr>
                <a:buSzPts val="1100"/>
                <a:buFont typeface="Arial"/>
                <a:buNone/>
              </a:pPr>
              <a:r>
                <a:rPr lang="en-US" sz="1800"/>
                <a:t>	public void startEngine(int </a:t>
              </a:r>
              <a:r>
                <a:rPr b="1" lang="en-US" sz="1800"/>
                <a:t>level</a:t>
              </a:r>
              <a:r>
                <a:rPr lang="en-US" sz="1800"/>
                <a:t>) {</a:t>
              </a:r>
              <a:endParaRPr sz="1800"/>
            </a:p>
            <a:p>
              <a:pPr indent="0" lvl="0" marL="914400" rtl="0" algn="l">
                <a:spcBef>
                  <a:spcPts val="0"/>
                </a:spcBef>
                <a:spcAft>
                  <a:spcPts val="0"/>
                </a:spcAft>
                <a:buClr>
                  <a:schemeClr val="dk1"/>
                </a:buClr>
                <a:buSzPts val="1100"/>
                <a:buFont typeface="Arial"/>
                <a:buNone/>
              </a:pPr>
              <a:r>
                <a:rPr lang="en-US" sz="1800"/>
                <a:t>    		</a:t>
              </a:r>
              <a:r>
                <a:rPr b="1" lang="en-US" sz="1800"/>
                <a:t>logger</a:t>
              </a:r>
              <a:r>
                <a:rPr lang="en-US" sz="1800"/>
                <a:t>.</a:t>
              </a:r>
              <a:r>
                <a:rPr lang="en-US" sz="1800">
                  <a:solidFill>
                    <a:schemeClr val="accent2"/>
                  </a:solidFill>
                </a:rPr>
                <a:t>info(</a:t>
              </a:r>
              <a:r>
                <a:rPr lang="en-US" sz="1800">
                  <a:solidFill>
                    <a:schemeClr val="accent6"/>
                  </a:solidFill>
                </a:rPr>
                <a:t>"Engine started with level: {}"</a:t>
              </a:r>
              <a:r>
                <a:rPr lang="en-US" sz="1800"/>
                <a:t>, </a:t>
              </a:r>
              <a:r>
                <a:rPr b="1" lang="en-US" sz="1800"/>
                <a:t>level</a:t>
              </a:r>
              <a:r>
                <a:rPr lang="en-US" sz="1800">
                  <a:solidFill>
                    <a:schemeClr val="accent2"/>
                  </a:solidFill>
                </a:rPr>
                <a:t>)</a:t>
              </a:r>
              <a:r>
                <a:rPr lang="en-US" sz="1800"/>
                <a:t>;</a:t>
              </a:r>
              <a:endParaRPr sz="1800"/>
            </a:p>
            <a:p>
              <a:pPr indent="0" lvl="0" marL="914400" rtl="0" algn="l">
                <a:spcBef>
                  <a:spcPts val="0"/>
                </a:spcBef>
                <a:spcAft>
                  <a:spcPts val="0"/>
                </a:spcAft>
                <a:buClr>
                  <a:schemeClr val="dk1"/>
                </a:buClr>
                <a:buSzPts val="1100"/>
                <a:buFont typeface="Arial"/>
                <a:buNone/>
              </a:pPr>
              <a:r>
                <a:rPr lang="en-US" sz="1800"/>
                <a:t>	}</a:t>
              </a:r>
              <a:endParaRPr sz="1800"/>
            </a:p>
            <a:p>
              <a:pPr indent="0" lvl="0" marL="914400" rtl="0" algn="l">
                <a:spcBef>
                  <a:spcPts val="0"/>
                </a:spcBef>
                <a:spcAft>
                  <a:spcPts val="0"/>
                </a:spcAft>
                <a:buClr>
                  <a:schemeClr val="dk1"/>
                </a:buClr>
                <a:buSzPts val="1100"/>
                <a:buFont typeface="Arial"/>
                <a:buNone/>
              </a:pPr>
              <a:r>
                <a:rPr lang="en-US" sz="1800"/>
                <a:t>	</a:t>
              </a:r>
              <a:r>
                <a:rPr lang="en-US" sz="1800"/>
                <a:t>...</a:t>
              </a:r>
              <a:r>
                <a:rPr lang="en-US" sz="1800"/>
                <a:t>.</a:t>
              </a:r>
              <a:endParaRPr sz="1800"/>
            </a:p>
            <a:p>
              <a:pPr indent="0" lvl="0" marL="0" rtl="0" algn="l">
                <a:spcBef>
                  <a:spcPts val="0"/>
                </a:spcBef>
                <a:spcAft>
                  <a:spcPts val="0"/>
                </a:spcAft>
                <a:buNone/>
              </a:pPr>
              <a:r>
                <a:t/>
              </a:r>
              <a:endParaRPr sz="1800"/>
            </a:p>
          </p:txBody>
        </p:sp>
        <p:cxnSp>
          <p:nvCxnSpPr>
            <p:cNvPr id="1332" name="Google Shape;1332;p143"/>
            <p:cNvCxnSpPr/>
            <p:nvPr/>
          </p:nvCxnSpPr>
          <p:spPr>
            <a:xfrm flipH="1">
              <a:off x="6587250" y="4282600"/>
              <a:ext cx="6600" cy="319200"/>
            </a:xfrm>
            <a:prstGeom prst="straightConnector1">
              <a:avLst/>
            </a:prstGeom>
            <a:noFill/>
            <a:ln cap="flat" cmpd="sng" w="28575">
              <a:solidFill>
                <a:srgbClr val="E06666"/>
              </a:solidFill>
              <a:prstDash val="solid"/>
              <a:round/>
              <a:headEnd len="med" w="med" type="stealth"/>
              <a:tailEnd len="med" w="med" type="none"/>
            </a:ln>
          </p:spPr>
        </p:cxnSp>
        <p:sp>
          <p:nvSpPr>
            <p:cNvPr id="1333" name="Google Shape;1333;p143"/>
            <p:cNvSpPr txBox="1"/>
            <p:nvPr/>
          </p:nvSpPr>
          <p:spPr>
            <a:xfrm>
              <a:off x="5842675" y="4517925"/>
              <a:ext cx="1346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loggera</a:t>
              </a:r>
              <a:endParaRPr/>
            </a:p>
          </p:txBody>
        </p:sp>
        <p:sp>
          <p:nvSpPr>
            <p:cNvPr id="1334" name="Google Shape;1334;p143"/>
            <p:cNvSpPr txBox="1"/>
            <p:nvPr/>
          </p:nvSpPr>
          <p:spPr>
            <a:xfrm>
              <a:off x="97425" y="3221650"/>
              <a:ext cx="39885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Kod, który generuje pojedynczy log</a:t>
              </a:r>
              <a:endParaRPr sz="1800"/>
            </a:p>
          </p:txBody>
        </p:sp>
      </p:grpSp>
      <p:sp>
        <p:nvSpPr>
          <p:cNvPr id="1335" name="Google Shape;1335;p143"/>
          <p:cNvSpPr txBox="1"/>
          <p:nvPr/>
        </p:nvSpPr>
        <p:spPr>
          <a:xfrm>
            <a:off x="0" y="6273975"/>
            <a:ext cx="94257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pl.sda.</a:t>
            </a:r>
            <a:r>
              <a:rPr lang="en-US" sz="2400">
                <a:solidFill>
                  <a:schemeClr val="accent6"/>
                </a:solidFill>
              </a:rPr>
              <a:t>logging</a:t>
            </a:r>
            <a:r>
              <a:rPr lang="en-US" sz="2400">
                <a:solidFill>
                  <a:schemeClr val="accent6"/>
                </a:solidFill>
              </a:rPr>
              <a:t>.Samples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4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Konfiguracja logback - plik logback.xml</a:t>
            </a:r>
            <a:endParaRPr>
              <a:latin typeface="Arial"/>
              <a:ea typeface="Arial"/>
              <a:cs typeface="Arial"/>
              <a:sym typeface="Arial"/>
            </a:endParaRPr>
          </a:p>
        </p:txBody>
      </p:sp>
      <p:sp>
        <p:nvSpPr>
          <p:cNvPr id="1341" name="Google Shape;1341;p144"/>
          <p:cNvSpPr txBox="1"/>
          <p:nvPr/>
        </p:nvSpPr>
        <p:spPr>
          <a:xfrm>
            <a:off x="0" y="963000"/>
            <a:ext cx="12192000" cy="524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5"/>
                </a:solidFill>
              </a:rPr>
              <a:t>&lt;configuration&gt;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&lt;appender</a:t>
            </a:r>
            <a:r>
              <a:rPr lang="en-US" sz="1800"/>
              <a:t> </a:t>
            </a:r>
            <a:r>
              <a:rPr b="1" lang="en-US" sz="1800"/>
              <a:t>name</a:t>
            </a:r>
            <a:r>
              <a:rPr lang="en-US" sz="1800"/>
              <a:t>="STDOUT" </a:t>
            </a:r>
            <a:r>
              <a:rPr b="1" lang="en-US" sz="1800"/>
              <a:t>class</a:t>
            </a:r>
            <a:r>
              <a:rPr lang="en-US" sz="1800"/>
              <a:t>="ch.qos.logback.core.ConsoleAppender"</a:t>
            </a:r>
            <a:r>
              <a:rPr lang="en-US" sz="1800">
                <a:solidFill>
                  <a:schemeClr val="accent5"/>
                </a:solidFill>
              </a:rPr>
              <a:t>&gt;</a:t>
            </a:r>
            <a:endParaRPr sz="1800">
              <a:solidFill>
                <a:schemeClr val="accent5"/>
              </a:solidFill>
            </a:endParaRPr>
          </a:p>
          <a:p>
            <a:pPr indent="0" lvl="0" marL="457200" rtl="0" algn="l">
              <a:spcBef>
                <a:spcPts val="0"/>
              </a:spcBef>
              <a:spcAft>
                <a:spcPts val="0"/>
              </a:spcAft>
              <a:buNone/>
            </a:pPr>
            <a:r>
              <a:rPr lang="en-US" sz="1800"/>
              <a:t>    	</a:t>
            </a:r>
            <a:r>
              <a:rPr lang="en-US" sz="1800">
                <a:solidFill>
                  <a:schemeClr val="accent5"/>
                </a:solidFill>
              </a:rPr>
              <a:t>&lt;encoder&gt;</a:t>
            </a:r>
            <a:endParaRPr sz="1800">
              <a:solidFill>
                <a:schemeClr val="accent5"/>
              </a:solidFill>
            </a:endParaRPr>
          </a:p>
          <a:p>
            <a:pPr indent="0" lvl="0" marL="457200" rtl="0" algn="l">
              <a:spcBef>
                <a:spcPts val="0"/>
              </a:spcBef>
              <a:spcAft>
                <a:spcPts val="0"/>
              </a:spcAft>
              <a:buNone/>
            </a:pPr>
            <a:r>
              <a:rPr lang="en-US" sz="1800">
                <a:solidFill>
                  <a:schemeClr val="accent5"/>
                </a:solidFill>
              </a:rPr>
              <a:t>        	&lt;pattern&gt;</a:t>
            </a:r>
            <a:r>
              <a:rPr lang="en-US" sz="1800"/>
              <a:t>%d{YYYY-dd-MM HH:mm:ss.SSS} %-5level [%thread] %logger[%L] - %msg%n</a:t>
            </a:r>
            <a:r>
              <a:rPr lang="en-US" sz="1800">
                <a:solidFill>
                  <a:schemeClr val="accent5"/>
                </a:solidFill>
              </a:rPr>
              <a:t>&lt;/pattern&gt;</a:t>
            </a:r>
            <a:endParaRPr sz="1800">
              <a:solidFill>
                <a:schemeClr val="accent5"/>
              </a:solidFill>
            </a:endParaRPr>
          </a:p>
          <a:p>
            <a:pPr indent="0" lvl="0" marL="457200" rtl="0" algn="l">
              <a:spcBef>
                <a:spcPts val="0"/>
              </a:spcBef>
              <a:spcAft>
                <a:spcPts val="0"/>
              </a:spcAft>
              <a:buNone/>
            </a:pPr>
            <a:r>
              <a:rPr lang="en-US" sz="1800">
                <a:solidFill>
                  <a:schemeClr val="accent5"/>
                </a:solidFill>
              </a:rPr>
              <a:t>    	&lt;/encoder&gt;</a:t>
            </a:r>
            <a:endParaRPr sz="1800">
              <a:solidFill>
                <a:schemeClr val="accent5"/>
              </a:solidFill>
            </a:endParaRPr>
          </a:p>
          <a:p>
            <a:pPr indent="0" lvl="0" marL="0" rtl="0" algn="l">
              <a:spcBef>
                <a:spcPts val="0"/>
              </a:spcBef>
              <a:spcAft>
                <a:spcPts val="0"/>
              </a:spcAft>
              <a:buNone/>
            </a:pPr>
            <a:r>
              <a:rPr lang="en-US" sz="1800">
                <a:solidFill>
                  <a:schemeClr val="accent5"/>
                </a:solidFill>
              </a:rPr>
              <a:t>	&lt;/appender&gt;</a:t>
            </a:r>
            <a:endParaRPr sz="1800">
              <a:solidFill>
                <a:schemeClr val="accent5"/>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r>
              <a:rPr lang="en-US" sz="1800">
                <a:solidFill>
                  <a:schemeClr val="accent5"/>
                </a:solidFill>
              </a:rPr>
              <a:t>&lt;root</a:t>
            </a:r>
            <a:r>
              <a:rPr lang="en-US" sz="1800"/>
              <a:t> </a:t>
            </a:r>
            <a:r>
              <a:rPr b="1" lang="en-US" sz="1800"/>
              <a:t>level</a:t>
            </a:r>
            <a:r>
              <a:rPr lang="en-US" sz="1800"/>
              <a:t>=</a:t>
            </a:r>
            <a:r>
              <a:rPr lang="en-US" sz="1800">
                <a:solidFill>
                  <a:schemeClr val="accent2"/>
                </a:solidFill>
              </a:rPr>
              <a:t>"INFO"</a:t>
            </a:r>
            <a:r>
              <a:rPr lang="en-US" sz="1800">
                <a:solidFill>
                  <a:schemeClr val="accent5"/>
                </a:solidFill>
              </a:rPr>
              <a:t>&gt;</a:t>
            </a:r>
            <a:endParaRPr sz="1800">
              <a:solidFill>
                <a:schemeClr val="accent5"/>
              </a:solidFill>
            </a:endParaRPr>
          </a:p>
          <a:p>
            <a:pPr indent="0" lvl="0" marL="457200" rtl="0" algn="l">
              <a:spcBef>
                <a:spcPts val="0"/>
              </a:spcBef>
              <a:spcAft>
                <a:spcPts val="0"/>
              </a:spcAft>
              <a:buNone/>
            </a:pPr>
            <a:r>
              <a:rPr lang="en-US" sz="1800"/>
              <a:t>    	</a:t>
            </a:r>
            <a:r>
              <a:rPr lang="en-US" sz="1800">
                <a:solidFill>
                  <a:schemeClr val="accent5"/>
                </a:solidFill>
              </a:rPr>
              <a:t>&lt;appender-ref</a:t>
            </a:r>
            <a:r>
              <a:rPr lang="en-US" sz="1800"/>
              <a:t> ref="STDOUT"</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&lt;/root&gt;</a:t>
            </a:r>
            <a:endParaRPr sz="1800">
              <a:solidFill>
                <a:schemeClr val="accent5"/>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r>
              <a:rPr lang="en-US" sz="1800">
                <a:solidFill>
                  <a:schemeClr val="accent5"/>
                </a:solidFill>
              </a:rPr>
              <a:t>&lt;logger</a:t>
            </a:r>
            <a:r>
              <a:rPr lang="en-US" sz="1800"/>
              <a:t> </a:t>
            </a:r>
            <a:r>
              <a:rPr b="1" lang="en-US" sz="1800"/>
              <a:t>name</a:t>
            </a:r>
            <a:r>
              <a:rPr lang="en-US" sz="1800"/>
              <a:t>="pl.sda.logging.systemX" level=</a:t>
            </a:r>
            <a:r>
              <a:rPr lang="en-US" sz="1800">
                <a:solidFill>
                  <a:schemeClr val="accent2"/>
                </a:solidFill>
              </a:rPr>
              <a:t>"DEBUG"</a:t>
            </a:r>
            <a:r>
              <a:rPr lang="en-US" sz="1800"/>
              <a:t> </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a:t>
            </a:r>
            <a:r>
              <a:rPr lang="en-US" sz="1800">
                <a:solidFill>
                  <a:schemeClr val="accent5"/>
                </a:solidFill>
              </a:rPr>
              <a:t>&lt;appender-ref</a:t>
            </a:r>
            <a:r>
              <a:rPr lang="en-US" sz="1800">
                <a:solidFill>
                  <a:schemeClr val="dk1"/>
                </a:solidFill>
              </a:rPr>
              <a:t> ref="FILE_X"</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&lt;/logger&gt;</a:t>
            </a:r>
            <a:endParaRPr sz="1800">
              <a:solidFill>
                <a:schemeClr val="accent5"/>
              </a:solidFill>
            </a:endParaRPr>
          </a:p>
          <a:p>
            <a:pPr indent="0" lvl="0" marL="0" rtl="0" algn="l">
              <a:spcBef>
                <a:spcPts val="0"/>
              </a:spcBef>
              <a:spcAft>
                <a:spcPts val="0"/>
              </a:spcAft>
              <a:buNone/>
            </a:pPr>
            <a:r>
              <a:rPr lang="en-US" sz="1800">
                <a:solidFill>
                  <a:schemeClr val="accent5"/>
                </a:solidFill>
              </a:rPr>
              <a:t>&lt;/configuration&gt;</a:t>
            </a:r>
            <a:endParaRPr sz="1800">
              <a:solidFill>
                <a:schemeClr val="accent5"/>
              </a:solidFill>
            </a:endParaRPr>
          </a:p>
        </p:txBody>
      </p:sp>
      <p:sp>
        <p:nvSpPr>
          <p:cNvPr id="1342" name="Google Shape;1342;p144"/>
          <p:cNvSpPr txBox="1"/>
          <p:nvPr/>
        </p:nvSpPr>
        <p:spPr>
          <a:xfrm>
            <a:off x="0" y="6204300"/>
            <a:ext cx="9979800" cy="6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6"/>
                </a:solidFill>
              </a:rPr>
              <a:t>Więcej na stronie:</a:t>
            </a:r>
            <a:r>
              <a:rPr lang="en-US" sz="1800"/>
              <a:t> </a:t>
            </a:r>
            <a:r>
              <a:rPr lang="en-US" sz="1800" u="sng">
                <a:solidFill>
                  <a:schemeClr val="hlink"/>
                </a:solidFill>
                <a:hlinkClick r:id="rId3"/>
              </a:rPr>
              <a:t>https://logback.qos.ch/manual/configuration.html</a:t>
            </a:r>
            <a:endParaRPr sz="1800"/>
          </a:p>
        </p:txBody>
      </p:sp>
      <p:sp>
        <p:nvSpPr>
          <p:cNvPr id="1343" name="Google Shape;1343;p144"/>
          <p:cNvSpPr txBox="1"/>
          <p:nvPr/>
        </p:nvSpPr>
        <p:spPr>
          <a:xfrm>
            <a:off x="1424275" y="1118200"/>
            <a:ext cx="34338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appender - miejsce gdzie trafiają logi</a:t>
            </a:r>
            <a:endParaRPr/>
          </a:p>
        </p:txBody>
      </p:sp>
      <p:cxnSp>
        <p:nvCxnSpPr>
          <p:cNvPr id="1344" name="Google Shape;1344;p144"/>
          <p:cNvCxnSpPr/>
          <p:nvPr/>
        </p:nvCxnSpPr>
        <p:spPr>
          <a:xfrm flipH="1" rot="10800000">
            <a:off x="1726700" y="1498525"/>
            <a:ext cx="273000" cy="292800"/>
          </a:xfrm>
          <a:prstGeom prst="straightConnector1">
            <a:avLst/>
          </a:prstGeom>
          <a:noFill/>
          <a:ln cap="flat" cmpd="sng" w="28575">
            <a:solidFill>
              <a:srgbClr val="E06666"/>
            </a:solidFill>
            <a:prstDash val="solid"/>
            <a:round/>
            <a:headEnd len="med" w="med" type="stealth"/>
            <a:tailEnd len="med" w="med" type="none"/>
          </a:ln>
        </p:spPr>
      </p:cxnSp>
      <p:sp>
        <p:nvSpPr>
          <p:cNvPr id="1345" name="Google Shape;1345;p144"/>
          <p:cNvSpPr txBox="1"/>
          <p:nvPr/>
        </p:nvSpPr>
        <p:spPr>
          <a:xfrm>
            <a:off x="2581500" y="2919250"/>
            <a:ext cx="4110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odwołanie do appendera zdefiniowanego wyżej</a:t>
            </a:r>
            <a:endParaRPr/>
          </a:p>
        </p:txBody>
      </p:sp>
      <p:cxnSp>
        <p:nvCxnSpPr>
          <p:cNvPr id="1346" name="Google Shape;1346;p144"/>
          <p:cNvCxnSpPr/>
          <p:nvPr/>
        </p:nvCxnSpPr>
        <p:spPr>
          <a:xfrm flipH="1" rot="10800000">
            <a:off x="2692475" y="3299450"/>
            <a:ext cx="464400" cy="339300"/>
          </a:xfrm>
          <a:prstGeom prst="straightConnector1">
            <a:avLst/>
          </a:prstGeom>
          <a:noFill/>
          <a:ln cap="flat" cmpd="sng" w="28575">
            <a:solidFill>
              <a:srgbClr val="E06666"/>
            </a:solidFill>
            <a:prstDash val="solid"/>
            <a:round/>
            <a:headEnd len="med" w="med" type="stealth"/>
            <a:tailEnd len="med" w="med" type="none"/>
          </a:ln>
        </p:spPr>
      </p:cxnSp>
      <p:sp>
        <p:nvSpPr>
          <p:cNvPr id="1347" name="Google Shape;1347;p144"/>
          <p:cNvSpPr txBox="1"/>
          <p:nvPr/>
        </p:nvSpPr>
        <p:spPr>
          <a:xfrm>
            <a:off x="8588675" y="1503475"/>
            <a:ext cx="12351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wzorzec loga</a:t>
            </a:r>
            <a:endParaRPr/>
          </a:p>
        </p:txBody>
      </p:sp>
      <p:cxnSp>
        <p:nvCxnSpPr>
          <p:cNvPr id="1348" name="Google Shape;1348;p144"/>
          <p:cNvCxnSpPr/>
          <p:nvPr/>
        </p:nvCxnSpPr>
        <p:spPr>
          <a:xfrm flipH="1" rot="10800000">
            <a:off x="8319200" y="1878725"/>
            <a:ext cx="464400" cy="339300"/>
          </a:xfrm>
          <a:prstGeom prst="straightConnector1">
            <a:avLst/>
          </a:prstGeom>
          <a:noFill/>
          <a:ln cap="flat" cmpd="sng" w="28575">
            <a:solidFill>
              <a:srgbClr val="E06666"/>
            </a:solidFill>
            <a:prstDash val="solid"/>
            <a:round/>
            <a:headEnd len="med" w="med" type="stealth"/>
            <a:tailEnd len="med" w="med" type="none"/>
          </a:ln>
        </p:spPr>
      </p:cxnSp>
      <p:sp>
        <p:nvSpPr>
          <p:cNvPr id="1349" name="Google Shape;1349;p144"/>
          <p:cNvSpPr txBox="1"/>
          <p:nvPr/>
        </p:nvSpPr>
        <p:spPr>
          <a:xfrm>
            <a:off x="7150925" y="3360500"/>
            <a:ext cx="41106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konfiguracja root’a - bazowego loggera - po nim dziedziczą wszystkie inne</a:t>
            </a:r>
            <a:endParaRPr/>
          </a:p>
        </p:txBody>
      </p:sp>
      <p:cxnSp>
        <p:nvCxnSpPr>
          <p:cNvPr id="1350" name="Google Shape;1350;p144"/>
          <p:cNvCxnSpPr/>
          <p:nvPr/>
        </p:nvCxnSpPr>
        <p:spPr>
          <a:xfrm>
            <a:off x="6399525" y="3581400"/>
            <a:ext cx="702600" cy="4500"/>
          </a:xfrm>
          <a:prstGeom prst="straightConnector1">
            <a:avLst/>
          </a:prstGeom>
          <a:noFill/>
          <a:ln cap="flat" cmpd="sng" w="28575">
            <a:solidFill>
              <a:srgbClr val="E06666"/>
            </a:solidFill>
            <a:prstDash val="solid"/>
            <a:round/>
            <a:headEnd len="med" w="med" type="stealth"/>
            <a:tailEnd len="med" w="med" type="none"/>
          </a:ln>
        </p:spPr>
      </p:cxnSp>
      <p:sp>
        <p:nvSpPr>
          <p:cNvPr id="1351" name="Google Shape;1351;p144"/>
          <p:cNvSpPr txBox="1"/>
          <p:nvPr/>
        </p:nvSpPr>
        <p:spPr>
          <a:xfrm>
            <a:off x="7443500" y="4498200"/>
            <a:ext cx="30336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konfiguracja konkretnego loggera</a:t>
            </a:r>
            <a:endParaRPr/>
          </a:p>
        </p:txBody>
      </p:sp>
      <p:cxnSp>
        <p:nvCxnSpPr>
          <p:cNvPr id="1352" name="Google Shape;1352;p144"/>
          <p:cNvCxnSpPr/>
          <p:nvPr/>
        </p:nvCxnSpPr>
        <p:spPr>
          <a:xfrm>
            <a:off x="6692100" y="4719100"/>
            <a:ext cx="702600" cy="45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1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Poziomy logowanie i symbole we wzorcu</a:t>
            </a:r>
            <a:endParaRPr>
              <a:latin typeface="Arial"/>
              <a:ea typeface="Arial"/>
              <a:cs typeface="Arial"/>
              <a:sym typeface="Arial"/>
            </a:endParaRPr>
          </a:p>
        </p:txBody>
      </p:sp>
      <p:sp>
        <p:nvSpPr>
          <p:cNvPr id="1358" name="Google Shape;1358;p145"/>
          <p:cNvSpPr txBox="1"/>
          <p:nvPr/>
        </p:nvSpPr>
        <p:spPr>
          <a:xfrm>
            <a:off x="0" y="6204300"/>
            <a:ext cx="9979800" cy="6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6"/>
                </a:solidFill>
              </a:rPr>
              <a:t>Więcej na stronie:</a:t>
            </a:r>
            <a:r>
              <a:rPr lang="en-US" sz="1800"/>
              <a:t> </a:t>
            </a:r>
            <a:r>
              <a:rPr lang="en-US" sz="1800" u="sng">
                <a:solidFill>
                  <a:schemeClr val="hlink"/>
                </a:solidFill>
                <a:hlinkClick r:id="rId3"/>
              </a:rPr>
              <a:t>https://logback.qos.ch/manual/layouts.html</a:t>
            </a:r>
            <a:endParaRPr sz="1800"/>
          </a:p>
        </p:txBody>
      </p:sp>
      <p:sp>
        <p:nvSpPr>
          <p:cNvPr id="1359" name="Google Shape;1359;p145"/>
          <p:cNvSpPr txBox="1"/>
          <p:nvPr/>
        </p:nvSpPr>
        <p:spPr>
          <a:xfrm>
            <a:off x="0" y="1034050"/>
            <a:ext cx="5843400" cy="469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800">
                <a:solidFill>
                  <a:schemeClr val="dk1"/>
                </a:solidFill>
              </a:rPr>
              <a:t>Poziomy logów i co powinniśmy w nich logować:</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ERROR</a:t>
            </a:r>
            <a:r>
              <a:rPr lang="en-US" sz="1800">
                <a:solidFill>
                  <a:schemeClr val="dk1"/>
                </a:solidFill>
              </a:rPr>
              <a:t> - krytyczne</a:t>
            </a:r>
            <a:r>
              <a:rPr lang="en-US" sz="1800">
                <a:solidFill>
                  <a:schemeClr val="dk1"/>
                </a:solidFill>
              </a:rPr>
              <a:t> błędy, które uniemożliwiają bądź mocno utrudniają pracę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WARN</a:t>
            </a:r>
            <a:r>
              <a:rPr lang="en-US" sz="1800">
                <a:solidFill>
                  <a:schemeClr val="dk1"/>
                </a:solidFill>
              </a:rPr>
              <a:t> - ostrzeżenia o błędach które wystąpiły, ale zostały obsłużone i nie wpływają na pracę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INFO</a:t>
            </a:r>
            <a:r>
              <a:rPr lang="en-US" sz="1800">
                <a:solidFill>
                  <a:schemeClr val="dk1"/>
                </a:solidFill>
              </a:rPr>
              <a:t> - informacje do audytu, zakończenie realizacji ważnego procesu</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DEBUG</a:t>
            </a:r>
            <a:r>
              <a:rPr lang="en-US" sz="1800">
                <a:solidFill>
                  <a:schemeClr val="dk1"/>
                </a:solidFill>
              </a:rPr>
              <a:t> - szczegółowe informacje developerskie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TRACE</a:t>
            </a:r>
            <a:r>
              <a:rPr lang="en-US" sz="1800">
                <a:solidFill>
                  <a:schemeClr val="dk1"/>
                </a:solidFill>
              </a:rPr>
              <a:t> - bardziej szczegółowe informacje</a:t>
            </a:r>
            <a:endParaRPr sz="1800">
              <a:solidFill>
                <a:schemeClr val="dk1"/>
              </a:solidFill>
            </a:endParaRPr>
          </a:p>
        </p:txBody>
      </p:sp>
      <p:sp>
        <p:nvSpPr>
          <p:cNvPr id="1360" name="Google Shape;1360;p145"/>
          <p:cNvSpPr txBox="1"/>
          <p:nvPr/>
        </p:nvSpPr>
        <p:spPr>
          <a:xfrm>
            <a:off x="6190950" y="1034050"/>
            <a:ext cx="5843400" cy="469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800">
                <a:solidFill>
                  <a:schemeClr val="dk1"/>
                </a:solidFill>
              </a:rPr>
              <a:t>Symbole w wzorcu:</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%msg</a:t>
            </a:r>
            <a:r>
              <a:rPr lang="en-US" sz="1800">
                <a:solidFill>
                  <a:schemeClr val="dk1"/>
                </a:solidFill>
              </a:rPr>
              <a:t> - komunikat wprowadzony w kodzie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%logger</a:t>
            </a:r>
            <a:r>
              <a:rPr lang="en-US" sz="1800">
                <a:solidFill>
                  <a:schemeClr val="dk1"/>
                </a:solidFill>
              </a:rPr>
              <a:t> - nazwa loggera który stworzył komunikat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a:t>
            </a:r>
            <a:r>
              <a:rPr lang="en-US" sz="1800">
                <a:solidFill>
                  <a:schemeClr val="dk1"/>
                </a:solidFill>
              </a:rPr>
              <a:t> - nr linii w której komunikat został stworzony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%date</a:t>
            </a:r>
            <a:r>
              <a:rPr lang="en-US" sz="1800">
                <a:solidFill>
                  <a:schemeClr val="dk1"/>
                </a:solidFill>
              </a:rPr>
              <a:t> - data zdarzenia</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%level</a:t>
            </a:r>
            <a:r>
              <a:rPr lang="en-US" sz="1800">
                <a:solidFill>
                  <a:schemeClr val="dk1"/>
                </a:solidFill>
              </a:rPr>
              <a:t> - poziom loga</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%thread </a:t>
            </a:r>
            <a:r>
              <a:rPr lang="en-US" sz="1800">
                <a:solidFill>
                  <a:schemeClr val="dk1"/>
                </a:solidFill>
              </a:rPr>
              <a:t>- nazwa wątku z którego wyszedł komunikat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%n</a:t>
            </a:r>
            <a:r>
              <a:rPr lang="en-US" sz="1800">
                <a:solidFill>
                  <a:schemeClr val="dk1"/>
                </a:solidFill>
              </a:rPr>
              <a:t> - symbol nowego wiersza</a:t>
            </a:r>
            <a:endParaRPr sz="1800">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14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66" name="Google Shape;1366;p146"/>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#logging</a:t>
            </a:r>
            <a:endParaRPr b="1" sz="3000">
              <a:solidFill>
                <a:schemeClr val="accent6"/>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1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#logging</a:t>
            </a:r>
            <a:endParaRPr sz="2400">
              <a:solidFill>
                <a:schemeClr val="accent6"/>
              </a:solidFill>
              <a:latin typeface="Arial"/>
              <a:ea typeface="Arial"/>
              <a:cs typeface="Arial"/>
              <a:sym typeface="Arial"/>
            </a:endParaRPr>
          </a:p>
        </p:txBody>
      </p:sp>
      <p:sp>
        <p:nvSpPr>
          <p:cNvPr id="1372" name="Google Shape;1372;p147"/>
          <p:cNvSpPr txBox="1"/>
          <p:nvPr>
            <p:ph idx="4294967295" type="ctrTitle"/>
          </p:nvPr>
        </p:nvSpPr>
        <p:spPr>
          <a:xfrm>
            <a:off x="170425" y="1180400"/>
            <a:ext cx="11841300" cy="5172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wszystkich metod klasy pl.sda.mini_project.</a:t>
            </a:r>
            <a:r>
              <a:rPr b="1" lang="en-US" sz="2200">
                <a:latin typeface="Arial"/>
                <a:ea typeface="Arial"/>
                <a:cs typeface="Arial"/>
                <a:sym typeface="Arial"/>
              </a:rPr>
              <a:t>BooksManager</a:t>
            </a:r>
            <a:r>
              <a:rPr lang="en-US" sz="2200">
                <a:latin typeface="Arial"/>
                <a:ea typeface="Arial"/>
                <a:cs typeface="Arial"/>
                <a:sym typeface="Arial"/>
              </a:rPr>
              <a:t> szczegółową informację (poziom DEBUG) o wykonaniu  </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logowanie błędu gdy user próbuje usunąć książkę której id nie ma na liście.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logowanie informacji zaraz po tym jak klasa zostanie zainicjalizowana w konstruktorze.</a:t>
            </a:r>
            <a:endParaRPr sz="22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US" sz="2200">
                <a:solidFill>
                  <a:srgbClr val="000000"/>
                </a:solidFill>
                <a:latin typeface="Arial"/>
                <a:ea typeface="Arial"/>
                <a:cs typeface="Arial"/>
                <a:sym typeface="Arial"/>
              </a:rPr>
              <a:t>Skonfiguruj logbacka tak żeby wypisywał na konsolę wszystkie logi</a:t>
            </a:r>
            <a:endParaRPr sz="2200">
              <a:solidFill>
                <a:srgbClr val="000000"/>
              </a:solidFill>
              <a:latin typeface="Arial"/>
              <a:ea typeface="Arial"/>
              <a:cs typeface="Arial"/>
              <a:sym typeface="Arial"/>
            </a:endParaRPr>
          </a:p>
          <a:p>
            <a:pPr indent="0" lvl="0" marL="457200" rtl="0" algn="l">
              <a:spcBef>
                <a:spcPts val="0"/>
              </a:spcBef>
              <a:spcAft>
                <a:spcPts val="0"/>
              </a:spcAft>
              <a:buNone/>
            </a:pPr>
            <a:r>
              <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US" sz="2200">
                <a:solidFill>
                  <a:srgbClr val="000000"/>
                </a:solidFill>
                <a:latin typeface="Arial"/>
                <a:ea typeface="Arial"/>
                <a:cs typeface="Arial"/>
                <a:sym typeface="Arial"/>
              </a:rPr>
              <a:t>Dodaj w konfiguracji zapis do pliku - tylko logów z poziomem WARN i wyżej</a:t>
            </a:r>
            <a:endParaRPr sz="2200">
              <a:solidFill>
                <a:srgbClr val="000000"/>
              </a:solidFill>
              <a:latin typeface="Arial"/>
              <a:ea typeface="Arial"/>
              <a:cs typeface="Arial"/>
              <a:sym typeface="Arial"/>
            </a:endParaRPr>
          </a:p>
        </p:txBody>
      </p:sp>
      <p:sp>
        <p:nvSpPr>
          <p:cNvPr id="1373" name="Google Shape;1373;p147"/>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14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79" name="Google Shape;1379;p14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Pytania?</a:t>
            </a:r>
            <a:endParaRPr sz="4800">
              <a:solidFill>
                <a:srgbClr val="000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14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#5</a:t>
            </a:r>
            <a:endParaRPr>
              <a:latin typeface="Arial"/>
              <a:ea typeface="Arial"/>
              <a:cs typeface="Arial"/>
              <a:sym typeface="Arial"/>
            </a:endParaRPr>
          </a:p>
        </p:txBody>
      </p:sp>
      <p:sp>
        <p:nvSpPr>
          <p:cNvPr id="1385" name="Google Shape;1385;p14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364" name="Google Shape;364;p4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#regex</a:t>
            </a:r>
            <a:endParaRPr b="1" sz="3000">
              <a:solidFill>
                <a:schemeClr val="accent6"/>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1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pic>
        <p:nvPicPr>
          <p:cNvPr id="1391" name="Google Shape;1391;p150"/>
          <p:cNvPicPr preferRelativeResize="0"/>
          <p:nvPr/>
        </p:nvPicPr>
        <p:blipFill>
          <a:blip r:embed="rId3">
            <a:alphaModFix/>
          </a:blip>
          <a:stretch>
            <a:fillRect/>
          </a:stretch>
        </p:blipFill>
        <p:spPr>
          <a:xfrm>
            <a:off x="152400" y="1374274"/>
            <a:ext cx="11887201" cy="410944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1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a:t>
            </a:r>
            <a:endParaRPr>
              <a:latin typeface="Arial"/>
              <a:ea typeface="Arial"/>
              <a:cs typeface="Arial"/>
              <a:sym typeface="Arial"/>
            </a:endParaRPr>
          </a:p>
        </p:txBody>
      </p:sp>
      <p:sp>
        <p:nvSpPr>
          <p:cNvPr id="1397" name="Google Shape;1397;p151"/>
          <p:cNvSpPr txBox="1"/>
          <p:nvPr>
            <p:ph idx="4294967295" type="ctrTitle"/>
          </p:nvPr>
        </p:nvSpPr>
        <p:spPr>
          <a:xfrm>
            <a:off x="105750" y="963000"/>
            <a:ext cx="11958900" cy="13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Sortowanie danych jest jednym z podstawowych problemów programowania komputerów, z którym prędzej czy później spotka się każdy programista. Proces ten polega na uporządkowaniu zbioru danych względem pewnych cech charakterystycznych dla każdego elementu tego zbioru.</a:t>
            </a:r>
            <a:endParaRPr sz="2200">
              <a:latin typeface="Arial"/>
              <a:ea typeface="Arial"/>
              <a:cs typeface="Arial"/>
              <a:sym typeface="Arial"/>
            </a:endParaRPr>
          </a:p>
        </p:txBody>
      </p:sp>
      <p:sp>
        <p:nvSpPr>
          <p:cNvPr id="1398" name="Google Shape;1398;p151"/>
          <p:cNvSpPr txBox="1"/>
          <p:nvPr/>
        </p:nvSpPr>
        <p:spPr>
          <a:xfrm>
            <a:off x="105750" y="2294125"/>
            <a:ext cx="5686500" cy="3734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000">
                <a:solidFill>
                  <a:srgbClr val="009881"/>
                </a:solidFill>
              </a:rPr>
              <a:t>sport</a:t>
            </a:r>
            <a:r>
              <a:rPr lang="en-US" sz="2000">
                <a:solidFill>
                  <a:schemeClr val="dk1"/>
                </a:solidFill>
              </a:rPr>
              <a:t> - wyniki uzyskane przez poszczególnych zawodników należy ułożyć w określonej kolejności, aby wyłonić zwycięzcę oraz podać lokatę każdego zawodnika</a:t>
            </a:r>
            <a:br>
              <a:rPr lang="en-US" sz="2000">
                <a:solidFill>
                  <a:schemeClr val="dk1"/>
                </a:solidFill>
              </a:rPr>
            </a:b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rgbClr val="009881"/>
                </a:solidFill>
              </a:rPr>
              <a:t>grafika</a:t>
            </a:r>
            <a:r>
              <a:rPr lang="en-US" sz="2000">
                <a:solidFill>
                  <a:schemeClr val="dk1"/>
                </a:solidFill>
              </a:rPr>
              <a:t> - wiele algorytmów graficznych wymaga porządkowania elementów, np. ścian obiektów ze względu na odległość od obserwatora, uporządkowanie takie pozwala później określić, które ze ścian są zakrywane przez inne ściany dając w efekcie obraz trójwymiarowy</a:t>
            </a:r>
            <a:endParaRPr/>
          </a:p>
        </p:txBody>
      </p:sp>
      <p:sp>
        <p:nvSpPr>
          <p:cNvPr id="1399" name="Google Shape;1399;p151"/>
          <p:cNvSpPr txBox="1"/>
          <p:nvPr/>
        </p:nvSpPr>
        <p:spPr>
          <a:xfrm>
            <a:off x="6378150" y="2294125"/>
            <a:ext cx="5686500" cy="3734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000">
                <a:solidFill>
                  <a:srgbClr val="009881"/>
                </a:solidFill>
              </a:rPr>
              <a:t>bazy danych</a:t>
            </a:r>
            <a:r>
              <a:rPr lang="en-US" sz="2000">
                <a:solidFill>
                  <a:schemeClr val="dk1"/>
                </a:solidFill>
              </a:rPr>
              <a:t> - informacja przechowywana w bazie danych może wymagać różnego rodzaju uporządkowania, np. lista książek może być alfabetycznie porządkowana wg autorów lub tytułów, co znacznie ułatwia znalezienie określonej pozycji</a:t>
            </a:r>
            <a:br>
              <a:rPr lang="en-US" sz="2200">
                <a:solidFill>
                  <a:schemeClr val="dk1"/>
                </a:solidFill>
              </a:rPr>
            </a:br>
            <a:endParaRPr sz="2000">
              <a:solidFill>
                <a:srgbClr val="00988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5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latin typeface="Arial"/>
                <a:ea typeface="Arial"/>
                <a:cs typeface="Arial"/>
                <a:sym typeface="Arial"/>
              </a:rPr>
              <a:t>W jaki sposób sortuje człowiek, a w jaki sposób komputer?</a:t>
            </a:r>
            <a:endParaRPr sz="2800">
              <a:latin typeface="Arial"/>
              <a:ea typeface="Arial"/>
              <a:cs typeface="Arial"/>
              <a:sym typeface="Arial"/>
            </a:endParaRPr>
          </a:p>
        </p:txBody>
      </p:sp>
      <p:sp>
        <p:nvSpPr>
          <p:cNvPr id="1405" name="Google Shape;1405;p152"/>
          <p:cNvSpPr txBox="1"/>
          <p:nvPr>
            <p:ph idx="4294967295" type="ctrTitle"/>
          </p:nvPr>
        </p:nvSpPr>
        <p:spPr>
          <a:xfrm>
            <a:off x="105750" y="963000"/>
            <a:ext cx="119670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br>
              <a:rPr lang="en-US" sz="2200">
                <a:latin typeface="Arial"/>
                <a:ea typeface="Arial"/>
                <a:cs typeface="Arial"/>
                <a:sym typeface="Arial"/>
              </a:rPr>
            </a:b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pic>
        <p:nvPicPr>
          <p:cNvPr id="1406" name="Google Shape;1406;p152"/>
          <p:cNvPicPr preferRelativeResize="0"/>
          <p:nvPr/>
        </p:nvPicPr>
        <p:blipFill>
          <a:blip r:embed="rId3">
            <a:alphaModFix/>
          </a:blip>
          <a:stretch>
            <a:fillRect/>
          </a:stretch>
        </p:blipFill>
        <p:spPr>
          <a:xfrm>
            <a:off x="769525" y="1262063"/>
            <a:ext cx="10639425" cy="4333875"/>
          </a:xfrm>
          <a:prstGeom prst="rect">
            <a:avLst/>
          </a:prstGeom>
          <a:noFill/>
          <a:ln>
            <a:noFill/>
          </a:ln>
        </p:spPr>
      </p:pic>
      <p:sp>
        <p:nvSpPr>
          <p:cNvPr id="1407" name="Google Shape;1407;p152"/>
          <p:cNvSpPr txBox="1"/>
          <p:nvPr/>
        </p:nvSpPr>
        <p:spPr>
          <a:xfrm>
            <a:off x="130175" y="6296675"/>
            <a:ext cx="119424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u="sng">
                <a:solidFill>
                  <a:schemeClr val="hlink"/>
                </a:solidFill>
                <a:hlinkClick r:id="rId4"/>
              </a:rPr>
              <a:t>https://bost.ocks.org/mike/algorithms/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5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latin typeface="Arial"/>
                <a:ea typeface="Arial"/>
                <a:cs typeface="Arial"/>
                <a:sym typeface="Arial"/>
              </a:rPr>
              <a:t>Rodzaje algorytmów</a:t>
            </a:r>
            <a:br>
              <a:rPr lang="en-US">
                <a:latin typeface="Arial"/>
                <a:ea typeface="Arial"/>
                <a:cs typeface="Arial"/>
                <a:sym typeface="Arial"/>
              </a:rPr>
            </a:br>
            <a:r>
              <a:rPr b="0" lang="en-US" sz="1800" u="sng">
                <a:solidFill>
                  <a:schemeClr val="hlink"/>
                </a:solidFill>
                <a:latin typeface="Arial"/>
                <a:ea typeface="Arial"/>
                <a:cs typeface="Arial"/>
                <a:sym typeface="Arial"/>
                <a:hlinkClick r:id="rId3"/>
              </a:rPr>
              <a:t>https://www.cs.usfca.edu/~galles/visualization/ComparisonSort.html</a:t>
            </a:r>
            <a:br>
              <a:rPr lang="en-US" sz="1800">
                <a:latin typeface="Arial"/>
                <a:ea typeface="Arial"/>
                <a:cs typeface="Arial"/>
                <a:sym typeface="Arial"/>
              </a:rPr>
            </a:br>
            <a:r>
              <a:rPr b="0" lang="en-US" sz="1800" u="sng">
                <a:solidFill>
                  <a:schemeClr val="hlink"/>
                </a:solidFill>
                <a:latin typeface="Arial"/>
                <a:ea typeface="Arial"/>
                <a:cs typeface="Arial"/>
                <a:sym typeface="Arial"/>
                <a:hlinkClick r:id="rId4"/>
              </a:rPr>
              <a:t>https://visualgo.net/en/sorting</a:t>
            </a:r>
            <a:endParaRPr b="0" sz="1800">
              <a:latin typeface="Arial"/>
              <a:ea typeface="Arial"/>
              <a:cs typeface="Arial"/>
              <a:sym typeface="Arial"/>
            </a:endParaRPr>
          </a:p>
        </p:txBody>
      </p:sp>
      <p:sp>
        <p:nvSpPr>
          <p:cNvPr id="1413" name="Google Shape;1413;p15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rgbClr val="70AD47"/>
                </a:solidFill>
                <a:latin typeface="Arial"/>
                <a:ea typeface="Arial"/>
                <a:cs typeface="Arial"/>
                <a:sym typeface="Arial"/>
              </a:rPr>
              <a:t>stabilne</a:t>
            </a:r>
            <a:r>
              <a:rPr lang="en-US" sz="2000">
                <a:latin typeface="Arial"/>
                <a:ea typeface="Arial"/>
                <a:cs typeface="Arial"/>
                <a:sym typeface="Arial"/>
              </a:rPr>
              <a:t> - gdy po posortowaniu elementy o równej wartości będą występowały w takiej samej kolejności jaką miały w zbiorze nieposortowanym</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bąbelkowe</a:t>
            </a:r>
            <a:r>
              <a:rPr lang="en-US" sz="2000">
                <a:latin typeface="Arial"/>
                <a:ea typeface="Arial"/>
                <a:cs typeface="Arial"/>
                <a:sym typeface="Arial"/>
              </a:rPr>
              <a:t> (ang. </a:t>
            </a:r>
            <a:r>
              <a:rPr lang="en-US" sz="2000">
                <a:solidFill>
                  <a:srgbClr val="70AD47"/>
                </a:solidFill>
                <a:latin typeface="Arial"/>
                <a:ea typeface="Arial"/>
                <a:cs typeface="Arial"/>
                <a:sym typeface="Arial"/>
              </a:rPr>
              <a:t>bubble sort</a:t>
            </a:r>
            <a:r>
              <a:rPr lang="en-US" sz="2000">
                <a:latin typeface="Arial"/>
                <a:ea typeface="Arial"/>
                <a:cs typeface="Arial"/>
                <a:sym typeface="Arial"/>
              </a:rPr>
              <a:t>) –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wstawianie</a:t>
            </a:r>
            <a:r>
              <a:rPr lang="en-US" sz="2000">
                <a:latin typeface="Arial"/>
                <a:ea typeface="Arial"/>
                <a:cs typeface="Arial"/>
                <a:sym typeface="Arial"/>
              </a:rPr>
              <a:t> (ang. </a:t>
            </a:r>
            <a:r>
              <a:rPr lang="en-US" sz="2000">
                <a:solidFill>
                  <a:srgbClr val="70AD47"/>
                </a:solidFill>
                <a:latin typeface="Arial"/>
                <a:ea typeface="Arial"/>
                <a:cs typeface="Arial"/>
                <a:sym typeface="Arial"/>
              </a:rPr>
              <a:t>insertion sort</a:t>
            </a:r>
            <a:r>
              <a:rPr lang="en-US" sz="2000">
                <a:latin typeface="Arial"/>
                <a:ea typeface="Arial"/>
                <a:cs typeface="Arial"/>
                <a:sym typeface="Arial"/>
              </a:rPr>
              <a:t>) –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scalanie</a:t>
            </a:r>
            <a:r>
              <a:rPr lang="en-US" sz="2000">
                <a:latin typeface="Arial"/>
                <a:ea typeface="Arial"/>
                <a:cs typeface="Arial"/>
                <a:sym typeface="Arial"/>
              </a:rPr>
              <a:t> (ang. </a:t>
            </a:r>
            <a:r>
              <a:rPr lang="en-US" sz="2000">
                <a:solidFill>
                  <a:srgbClr val="70AD47"/>
                </a:solidFill>
                <a:latin typeface="Arial"/>
                <a:ea typeface="Arial"/>
                <a:cs typeface="Arial"/>
                <a:sym typeface="Arial"/>
              </a:rPr>
              <a:t>merge sort</a:t>
            </a:r>
            <a:r>
              <a:rPr lang="en-US" sz="2000">
                <a:latin typeface="Arial"/>
                <a:ea typeface="Arial"/>
                <a:cs typeface="Arial"/>
                <a:sym typeface="Arial"/>
              </a:rPr>
              <a:t>) – </a:t>
            </a:r>
            <a:r>
              <a:rPr b="1" lang="en-US" sz="2000">
                <a:latin typeface="Arial"/>
                <a:ea typeface="Arial"/>
                <a:cs typeface="Arial"/>
                <a:sym typeface="Arial"/>
              </a:rPr>
              <a:t>O(nlog n)</a:t>
            </a:r>
            <a:r>
              <a:rPr lang="en-US" sz="2000">
                <a:latin typeface="Arial"/>
                <a:ea typeface="Arial"/>
                <a:cs typeface="Arial"/>
                <a:sym typeface="Arial"/>
              </a:rPr>
              <a:t> wymaga </a:t>
            </a:r>
            <a:r>
              <a:rPr b="1" lang="en-US" sz="2000">
                <a:latin typeface="Arial"/>
                <a:ea typeface="Arial"/>
                <a:cs typeface="Arial"/>
                <a:sym typeface="Arial"/>
              </a:rPr>
              <a:t>O(n)</a:t>
            </a:r>
            <a:r>
              <a:rPr lang="en-US" sz="2000">
                <a:latin typeface="Arial"/>
                <a:ea typeface="Arial"/>
                <a:cs typeface="Arial"/>
                <a:sym typeface="Arial"/>
              </a:rPr>
              <a:t> dodatkowej pamięci</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zliczanie</a:t>
            </a:r>
            <a:r>
              <a:rPr lang="en-US" sz="2000">
                <a:latin typeface="Arial"/>
                <a:ea typeface="Arial"/>
                <a:cs typeface="Arial"/>
                <a:sym typeface="Arial"/>
              </a:rPr>
              <a:t> (ang. </a:t>
            </a:r>
            <a:r>
              <a:rPr lang="en-US" sz="2000">
                <a:solidFill>
                  <a:srgbClr val="70AD47"/>
                </a:solidFill>
                <a:latin typeface="Arial"/>
                <a:ea typeface="Arial"/>
                <a:cs typeface="Arial"/>
                <a:sym typeface="Arial"/>
              </a:rPr>
              <a:t>counting sort</a:t>
            </a:r>
            <a:r>
              <a:rPr lang="en-US" sz="2000">
                <a:latin typeface="Arial"/>
                <a:ea typeface="Arial"/>
                <a:cs typeface="Arial"/>
                <a:sym typeface="Arial"/>
              </a:rPr>
              <a:t>) – </a:t>
            </a:r>
            <a:r>
              <a:rPr b="1" lang="en-US" sz="2000">
                <a:latin typeface="Arial"/>
                <a:ea typeface="Arial"/>
                <a:cs typeface="Arial"/>
                <a:sym typeface="Arial"/>
              </a:rPr>
              <a:t>O(n+k)</a:t>
            </a:r>
            <a:r>
              <a:rPr lang="en-US" sz="2000">
                <a:latin typeface="Arial"/>
                <a:ea typeface="Arial"/>
                <a:cs typeface="Arial"/>
                <a:sym typeface="Arial"/>
              </a:rPr>
              <a:t> wymaga </a:t>
            </a:r>
            <a:r>
              <a:rPr b="1" lang="en-US" sz="2000">
                <a:latin typeface="Arial"/>
                <a:ea typeface="Arial"/>
                <a:cs typeface="Arial"/>
                <a:sym typeface="Arial"/>
              </a:rPr>
              <a:t>O(n+k)</a:t>
            </a:r>
            <a:r>
              <a:rPr lang="en-US" sz="2000">
                <a:latin typeface="Arial"/>
                <a:ea typeface="Arial"/>
                <a:cs typeface="Arial"/>
                <a:sym typeface="Arial"/>
              </a:rPr>
              <a:t> dodatkowej pamięci</a:t>
            </a:r>
            <a:br>
              <a:rPr lang="en-US" sz="2000">
                <a:latin typeface="Arial"/>
                <a:ea typeface="Arial"/>
                <a:cs typeface="Arial"/>
                <a:sym typeface="Arial"/>
              </a:rPr>
            </a:br>
            <a:endParaRPr sz="2000">
              <a:latin typeface="Arial"/>
              <a:ea typeface="Arial"/>
              <a:cs typeface="Arial"/>
              <a:sym typeface="Arial"/>
            </a:endParaRPr>
          </a:p>
          <a:p>
            <a:pPr indent="0" lvl="0" marL="0" rtl="0" algn="l">
              <a:spcBef>
                <a:spcPts val="0"/>
              </a:spcBef>
              <a:spcAft>
                <a:spcPts val="0"/>
              </a:spcAft>
              <a:buNone/>
            </a:pPr>
            <a:r>
              <a:rPr lang="en-US" sz="2000" u="sng">
                <a:solidFill>
                  <a:srgbClr val="70AD47"/>
                </a:solidFill>
                <a:latin typeface="Arial"/>
                <a:ea typeface="Arial"/>
                <a:cs typeface="Arial"/>
                <a:sym typeface="Arial"/>
              </a:rPr>
              <a:t>niestabilne</a:t>
            </a:r>
            <a:r>
              <a:rPr lang="en-US" sz="2000">
                <a:latin typeface="Arial"/>
                <a:ea typeface="Arial"/>
                <a:cs typeface="Arial"/>
                <a:sym typeface="Arial"/>
              </a:rPr>
              <a:t> - gdy po posortowaniu elementy o równej wartości nie będą występowały w takiej samej kolejności jaką miały w zbiorze nieposortowanym</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wybieranie</a:t>
            </a:r>
            <a:r>
              <a:rPr lang="en-US" sz="2000">
                <a:latin typeface="Arial"/>
                <a:ea typeface="Arial"/>
                <a:cs typeface="Arial"/>
                <a:sym typeface="Arial"/>
              </a:rPr>
              <a:t> (ang. </a:t>
            </a:r>
            <a:r>
              <a:rPr lang="en-US" sz="2000">
                <a:solidFill>
                  <a:srgbClr val="70AD47"/>
                </a:solidFill>
                <a:latin typeface="Arial"/>
                <a:ea typeface="Arial"/>
                <a:cs typeface="Arial"/>
                <a:sym typeface="Arial"/>
              </a:rPr>
              <a:t>selection sort</a:t>
            </a:r>
            <a:r>
              <a:rPr lang="en-US" sz="2000">
                <a:latin typeface="Arial"/>
                <a:ea typeface="Arial"/>
                <a:cs typeface="Arial"/>
                <a:sym typeface="Arial"/>
              </a:rPr>
              <a:t>)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szybkie</a:t>
            </a:r>
            <a:r>
              <a:rPr lang="en-US" sz="2000">
                <a:latin typeface="Arial"/>
                <a:ea typeface="Arial"/>
                <a:cs typeface="Arial"/>
                <a:sym typeface="Arial"/>
              </a:rPr>
              <a:t> – (ang. </a:t>
            </a:r>
            <a:r>
              <a:rPr lang="en-US" sz="2000">
                <a:solidFill>
                  <a:srgbClr val="70AD47"/>
                </a:solidFill>
                <a:latin typeface="Arial"/>
                <a:ea typeface="Arial"/>
                <a:cs typeface="Arial"/>
                <a:sym typeface="Arial"/>
              </a:rPr>
              <a:t>quicksort</a:t>
            </a:r>
            <a:r>
              <a:rPr lang="en-US" sz="2000">
                <a:latin typeface="Arial"/>
                <a:ea typeface="Arial"/>
                <a:cs typeface="Arial"/>
                <a:sym typeface="Arial"/>
              </a:rPr>
              <a:t>) </a:t>
            </a:r>
            <a:r>
              <a:rPr b="1" lang="en-US" sz="2000">
                <a:latin typeface="Arial"/>
                <a:ea typeface="Arial"/>
                <a:cs typeface="Arial"/>
                <a:sym typeface="Arial"/>
              </a:rPr>
              <a:t>O(nlog n)</a:t>
            </a:r>
            <a:r>
              <a:rPr lang="en-US" sz="2000">
                <a:latin typeface="Arial"/>
                <a:ea typeface="Arial"/>
                <a:cs typeface="Arial"/>
                <a:sym typeface="Arial"/>
              </a:rPr>
              <a:t> pesymistyczny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kopcowanie</a:t>
            </a:r>
            <a:r>
              <a:rPr lang="en-US" sz="2000">
                <a:latin typeface="Arial"/>
                <a:ea typeface="Arial"/>
                <a:cs typeface="Arial"/>
                <a:sym typeface="Arial"/>
              </a:rPr>
              <a:t> – (ang. </a:t>
            </a:r>
            <a:r>
              <a:rPr lang="en-US" sz="2000">
                <a:solidFill>
                  <a:srgbClr val="70AD47"/>
                </a:solidFill>
                <a:latin typeface="Arial"/>
                <a:ea typeface="Arial"/>
                <a:cs typeface="Arial"/>
                <a:sym typeface="Arial"/>
              </a:rPr>
              <a:t>heapsort</a:t>
            </a:r>
            <a:r>
              <a:rPr lang="en-US" sz="2000">
                <a:latin typeface="Arial"/>
                <a:ea typeface="Arial"/>
                <a:cs typeface="Arial"/>
                <a:sym typeface="Arial"/>
              </a:rPr>
              <a:t>) </a:t>
            </a:r>
            <a:r>
              <a:rPr b="1" lang="en-US" sz="2000">
                <a:latin typeface="Arial"/>
                <a:ea typeface="Arial"/>
                <a:cs typeface="Arial"/>
                <a:sym typeface="Arial"/>
              </a:rPr>
              <a:t>O(nlog n)</a:t>
            </a:r>
            <a:endParaRPr b="1" sz="2200">
              <a:latin typeface="Arial"/>
              <a:ea typeface="Arial"/>
              <a:cs typeface="Arial"/>
              <a:sym typeface="Arial"/>
            </a:endParaRPr>
          </a:p>
        </p:txBody>
      </p:sp>
      <p:sp>
        <p:nvSpPr>
          <p:cNvPr id="1414" name="Google Shape;1414;p153"/>
          <p:cNvSpPr txBox="1"/>
          <p:nvPr/>
        </p:nvSpPr>
        <p:spPr>
          <a:xfrm>
            <a:off x="81150" y="6314225"/>
            <a:ext cx="120279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9881"/>
                </a:solidFill>
              </a:rPr>
              <a:t>Kolekcje w Java domyślnie wykorzystują </a:t>
            </a:r>
            <a:r>
              <a:rPr lang="en-US" sz="1800" u="sng">
                <a:solidFill>
                  <a:srgbClr val="009881"/>
                </a:solidFill>
              </a:rPr>
              <a:t>merge sort</a:t>
            </a:r>
            <a:endParaRPr sz="1800">
              <a:solidFill>
                <a:srgbClr val="00988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bąbelkowe (ang. bubble sort)</a:t>
            </a:r>
            <a:endParaRPr>
              <a:latin typeface="Arial"/>
              <a:ea typeface="Arial"/>
              <a:cs typeface="Arial"/>
              <a:sym typeface="Arial"/>
            </a:endParaRPr>
          </a:p>
        </p:txBody>
      </p:sp>
      <p:sp>
        <p:nvSpPr>
          <p:cNvPr id="1420" name="Google Shape;1420;p154"/>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Prosta metoda sortowania o złożoności czasowej </a:t>
            </a:r>
            <a:r>
              <a:rPr lang="en-US" sz="2000">
                <a:solidFill>
                  <a:srgbClr val="70AD47"/>
                </a:solidFill>
                <a:latin typeface="Arial"/>
                <a:ea typeface="Arial"/>
                <a:cs typeface="Arial"/>
                <a:sym typeface="Arial"/>
              </a:rPr>
              <a:t>O(n</a:t>
            </a:r>
            <a:r>
              <a:rPr baseline="30000" lang="en-US" sz="2000">
                <a:solidFill>
                  <a:srgbClr val="70AD47"/>
                </a:solidFill>
                <a:latin typeface="Arial"/>
                <a:ea typeface="Arial"/>
                <a:cs typeface="Arial"/>
                <a:sym typeface="Arial"/>
              </a:rPr>
              <a:t>2</a:t>
            </a:r>
            <a:r>
              <a:rPr lang="en-US" sz="2000">
                <a:solidFill>
                  <a:srgbClr val="70AD47"/>
                </a:solidFill>
                <a:latin typeface="Arial"/>
                <a:ea typeface="Arial"/>
                <a:cs typeface="Arial"/>
                <a:sym typeface="Arial"/>
              </a:rPr>
              <a:t>)</a:t>
            </a:r>
            <a:r>
              <a:rPr lang="en-US" sz="2000">
                <a:latin typeface="Arial"/>
                <a:ea typeface="Arial"/>
                <a:cs typeface="Arial"/>
                <a:sym typeface="Arial"/>
              </a:rPr>
              <a:t> i pamięciowej </a:t>
            </a:r>
            <a:r>
              <a:rPr lang="en-US" sz="2000">
                <a:solidFill>
                  <a:srgbClr val="70AD47"/>
                </a:solidFill>
                <a:latin typeface="Arial"/>
                <a:ea typeface="Arial"/>
                <a:cs typeface="Arial"/>
                <a:sym typeface="Arial"/>
              </a:rPr>
              <a:t>O(1)</a:t>
            </a:r>
            <a:r>
              <a:rPr lang="en-US" sz="2000">
                <a:latin typeface="Arial"/>
                <a:ea typeface="Arial"/>
                <a:cs typeface="Arial"/>
                <a:sym typeface="Arial"/>
              </a:rPr>
              <a:t>. Oznacza to, że sortowanie bąbelkowe nie poradzi sobie z porządkowaniem większych zbiorów.</a:t>
            </a:r>
            <a:br>
              <a:rPr lang="en-US" sz="2000">
                <a:latin typeface="Arial"/>
                <a:ea typeface="Arial"/>
                <a:cs typeface="Arial"/>
                <a:sym typeface="Arial"/>
              </a:rPr>
            </a:b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Polega na porównywaniu dwóch kolejnych elementów i zamianie ich kolejności, jeżeli zaburza ona porządek, w jakim się sortuje tablicę. Sortowanie kończy się, gdy podczas kolejnego przejścia nie dokonano żadnej zmiany.</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lang="en-US" sz="1600">
                <a:highlight>
                  <a:srgbClr val="D9EAD3"/>
                </a:highlight>
                <a:latin typeface="Arial"/>
                <a:ea typeface="Arial"/>
                <a:cs typeface="Arial"/>
                <a:sym typeface="Arial"/>
              </a:rPr>
              <a:t>procedure bubbleSort(A : lista elementów do posortowania)</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n = liczba_elementów(A)</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do</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for (i = 0; i &lt; n-1; i++) do:</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if A[i] &gt; A[i+1] then</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swap(A[i], A[i+1])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end if</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end for</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n = n-1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while n &gt; 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end procedure</a:t>
            </a:r>
            <a:br>
              <a:rPr lang="en-US" sz="2200">
                <a:latin typeface="Arial"/>
                <a:ea typeface="Arial"/>
                <a:cs typeface="Arial"/>
                <a:sym typeface="Arial"/>
              </a:rPr>
            </a:br>
            <a:endParaRPr sz="2200">
              <a:latin typeface="Arial"/>
              <a:ea typeface="Arial"/>
              <a:cs typeface="Arial"/>
              <a:sym typeface="Arial"/>
            </a:endParaRPr>
          </a:p>
        </p:txBody>
      </p:sp>
      <p:pic>
        <p:nvPicPr>
          <p:cNvPr id="1421" name="Google Shape;1421;p154"/>
          <p:cNvPicPr preferRelativeResize="0"/>
          <p:nvPr/>
        </p:nvPicPr>
        <p:blipFill>
          <a:blip r:embed="rId3">
            <a:alphaModFix/>
          </a:blip>
          <a:stretch>
            <a:fillRect/>
          </a:stretch>
        </p:blipFill>
        <p:spPr>
          <a:xfrm>
            <a:off x="6220200" y="3185099"/>
            <a:ext cx="5876925" cy="2810950"/>
          </a:xfrm>
          <a:prstGeom prst="rect">
            <a:avLst/>
          </a:prstGeom>
          <a:noFill/>
          <a:ln>
            <a:noFill/>
          </a:ln>
        </p:spPr>
      </p:pic>
      <p:sp>
        <p:nvSpPr>
          <p:cNvPr id="1422" name="Google Shape;1422;p154"/>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US" sz="2200" u="sng">
                <a:solidFill>
                  <a:schemeClr val="hlink"/>
                </a:solidFill>
                <a:hlinkClick r:id="rId4"/>
              </a:rPr>
              <a:t>https://youtu.be/lyZQPjUT5B4</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428" name="Google Shape;1428;p155"/>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429" name="Google Shape;1429;p155"/>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Dzielimy się na 5 grup</a:t>
            </a:r>
            <a:br>
              <a:rPr lang="en-US" sz="2200">
                <a:latin typeface="Arial"/>
                <a:ea typeface="Arial"/>
                <a:cs typeface="Arial"/>
                <a:sym typeface="Arial"/>
              </a:rPr>
            </a:br>
            <a:r>
              <a:rPr lang="en-US" sz="2200">
                <a:solidFill>
                  <a:srgbClr val="CC0000"/>
                </a:solidFill>
                <a:latin typeface="Arial"/>
                <a:ea typeface="Arial"/>
                <a:cs typeface="Arial"/>
                <a:sym typeface="Arial"/>
              </a:rPr>
              <a:t>1 - Alpha</a:t>
            </a:r>
            <a:endParaRPr sz="2200">
              <a:latin typeface="Arial"/>
              <a:ea typeface="Arial"/>
              <a:cs typeface="Arial"/>
              <a:sym typeface="Arial"/>
            </a:endParaRPr>
          </a:p>
          <a:p>
            <a:pPr indent="0" lvl="0" marL="0" rtl="0" algn="l">
              <a:spcBef>
                <a:spcPts val="0"/>
              </a:spcBef>
              <a:spcAft>
                <a:spcPts val="0"/>
              </a:spcAft>
              <a:buNone/>
            </a:pPr>
            <a:r>
              <a:rPr lang="en-US" sz="2200">
                <a:solidFill>
                  <a:srgbClr val="85BC20"/>
                </a:solidFill>
                <a:latin typeface="Arial"/>
                <a:ea typeface="Arial"/>
                <a:cs typeface="Arial"/>
                <a:sym typeface="Arial"/>
              </a:rPr>
              <a:t>2 - Beta</a:t>
            </a:r>
            <a:endParaRPr sz="2200">
              <a:latin typeface="Arial"/>
              <a:ea typeface="Arial"/>
              <a:cs typeface="Arial"/>
              <a:sym typeface="Arial"/>
            </a:endParaRPr>
          </a:p>
          <a:p>
            <a:pPr indent="0" lvl="0" marL="0" rtl="0" algn="l">
              <a:spcBef>
                <a:spcPts val="0"/>
              </a:spcBef>
              <a:spcAft>
                <a:spcPts val="0"/>
              </a:spcAft>
              <a:buNone/>
            </a:pPr>
            <a:r>
              <a:rPr lang="en-US" sz="2200">
                <a:solidFill>
                  <a:srgbClr val="20999D"/>
                </a:solidFill>
                <a:latin typeface="Arial"/>
                <a:ea typeface="Arial"/>
                <a:cs typeface="Arial"/>
                <a:sym typeface="Arial"/>
              </a:rPr>
              <a:t>3 - Gamma</a:t>
            </a:r>
            <a:endParaRPr sz="2200">
              <a:latin typeface="Arial"/>
              <a:ea typeface="Arial"/>
              <a:cs typeface="Arial"/>
              <a:sym typeface="Arial"/>
            </a:endParaRPr>
          </a:p>
          <a:p>
            <a:pPr indent="0" lvl="0" marL="0" rtl="0" algn="l">
              <a:spcBef>
                <a:spcPts val="0"/>
              </a:spcBef>
              <a:spcAft>
                <a:spcPts val="0"/>
              </a:spcAft>
              <a:buNone/>
            </a:pPr>
            <a:r>
              <a:rPr lang="en-US" sz="2200">
                <a:solidFill>
                  <a:schemeClr val="accent2"/>
                </a:solidFill>
                <a:latin typeface="Arial"/>
                <a:ea typeface="Arial"/>
                <a:cs typeface="Arial"/>
                <a:sym typeface="Arial"/>
              </a:rPr>
              <a:t>4 - </a:t>
            </a:r>
            <a:r>
              <a:rPr lang="en-US" sz="2200">
                <a:solidFill>
                  <a:srgbClr val="ED7D31"/>
                </a:solidFill>
                <a:latin typeface="Arial"/>
                <a:ea typeface="Arial"/>
                <a:cs typeface="Arial"/>
                <a:sym typeface="Arial"/>
              </a:rPr>
              <a:t>Delta</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3D85C6"/>
                </a:solidFill>
                <a:latin typeface="Arial"/>
                <a:ea typeface="Arial"/>
                <a:cs typeface="Arial"/>
                <a:sym typeface="Arial"/>
              </a:rPr>
              <a:t>5 - Epsilon</a:t>
            </a:r>
            <a:endParaRPr sz="2200">
              <a:solidFill>
                <a:srgbClr val="3D85C6"/>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1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bąbelkowe - zadania</a:t>
            </a:r>
            <a:endParaRPr>
              <a:latin typeface="Arial"/>
              <a:ea typeface="Arial"/>
              <a:cs typeface="Arial"/>
              <a:sym typeface="Arial"/>
            </a:endParaRPr>
          </a:p>
        </p:txBody>
      </p:sp>
      <p:sp>
        <p:nvSpPr>
          <p:cNvPr id="1435" name="Google Shape;1435;p156"/>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która generować będzie tablicę</a:t>
            </a:r>
            <a:br>
              <a:rPr lang="en-US" sz="2200">
                <a:latin typeface="Arial"/>
                <a:ea typeface="Arial"/>
                <a:cs typeface="Arial"/>
                <a:sym typeface="Arial"/>
              </a:rPr>
            </a:br>
            <a:r>
              <a:rPr lang="en-US" sz="2200">
                <a:latin typeface="Arial"/>
                <a:ea typeface="Arial"/>
                <a:cs typeface="Arial"/>
                <a:sym typeface="Arial"/>
              </a:rPr>
              <a:t>N losowych liczb całkowitych z zakresu A .. B.</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wykorzystującą algorytm sortowania bąbelkowego w oparciu o tablice.</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Wygeneruj różnej wielkości tablice losowych liczb [10, 100, 1000, 1000000] i wykorzystaj metodę do posortowania wartości. </a:t>
            </a:r>
            <a:r>
              <a:rPr lang="en-US" sz="2200">
                <a:latin typeface="Arial"/>
                <a:ea typeface="Arial"/>
                <a:cs typeface="Arial"/>
                <a:sym typeface="Arial"/>
              </a:rPr>
              <a:t>Sprawdź czas działania dla poszczególnych sortowań.</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testy sprawdzające poprawność działania algorytmu.</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Testy:</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ascending by default</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depending on the order</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leave sorted array unchanged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throw exception if array is null</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not throw exception if array is zero-sized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if elements are not unique</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Dodatkowo: </a:t>
            </a:r>
            <a:r>
              <a:rPr lang="en-US" sz="2200" u="sng">
                <a:solidFill>
                  <a:schemeClr val="hlink"/>
                </a:solidFill>
                <a:latin typeface="Arial"/>
                <a:ea typeface="Arial"/>
                <a:cs typeface="Arial"/>
                <a:sym typeface="Arial"/>
                <a:hlinkClick r:id="rId3"/>
              </a:rPr>
              <a:t>https://pl.spoj.com/problems/FR_01_09/</a:t>
            </a:r>
            <a:endParaRPr sz="2200">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15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a:t>
            </a:r>
            <a:r>
              <a:rPr lang="en-US">
                <a:latin typeface="Arial"/>
                <a:ea typeface="Arial"/>
                <a:cs typeface="Arial"/>
                <a:sym typeface="Arial"/>
              </a:rPr>
              <a:t>przez wstawianie</a:t>
            </a:r>
            <a:r>
              <a:rPr lang="en-US">
                <a:latin typeface="Arial"/>
                <a:ea typeface="Arial"/>
                <a:cs typeface="Arial"/>
                <a:sym typeface="Arial"/>
              </a:rPr>
              <a:t> (ang. </a:t>
            </a:r>
            <a:r>
              <a:rPr lang="en-US">
                <a:latin typeface="Arial"/>
                <a:ea typeface="Arial"/>
                <a:cs typeface="Arial"/>
                <a:sym typeface="Arial"/>
              </a:rPr>
              <a:t>insertion</a:t>
            </a:r>
            <a:r>
              <a:rPr lang="en-US">
                <a:latin typeface="Arial"/>
                <a:ea typeface="Arial"/>
                <a:cs typeface="Arial"/>
                <a:sym typeface="Arial"/>
              </a:rPr>
              <a:t> sort)</a:t>
            </a:r>
            <a:endParaRPr>
              <a:latin typeface="Arial"/>
              <a:ea typeface="Arial"/>
              <a:cs typeface="Arial"/>
              <a:sym typeface="Arial"/>
            </a:endParaRPr>
          </a:p>
        </p:txBody>
      </p:sp>
      <p:sp>
        <p:nvSpPr>
          <p:cNvPr id="1441" name="Google Shape;1441;p157"/>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Jest efektywny dla niewielkiej liczby elementów, a jego złożoność wynosi </a:t>
            </a:r>
            <a:r>
              <a:rPr lang="en-US" sz="1800">
                <a:solidFill>
                  <a:srgbClr val="70AD47"/>
                </a:solidFill>
                <a:latin typeface="Arial"/>
                <a:ea typeface="Arial"/>
                <a:cs typeface="Arial"/>
                <a:sym typeface="Arial"/>
              </a:rPr>
              <a:t>O(n</a:t>
            </a:r>
            <a:r>
              <a:rPr baseline="30000" lang="en-US" sz="1800">
                <a:solidFill>
                  <a:srgbClr val="70AD47"/>
                </a:solidFill>
                <a:latin typeface="Arial"/>
                <a:ea typeface="Arial"/>
                <a:cs typeface="Arial"/>
                <a:sym typeface="Arial"/>
              </a:rPr>
              <a:t>2</a:t>
            </a:r>
            <a:r>
              <a:rPr lang="en-US" sz="1800">
                <a:solidFill>
                  <a:srgbClr val="70AD47"/>
                </a:solidFill>
                <a:latin typeface="Arial"/>
                <a:ea typeface="Arial"/>
                <a:cs typeface="Arial"/>
                <a:sym typeface="Arial"/>
              </a:rPr>
              <a:t>)</a:t>
            </a:r>
            <a:r>
              <a:rPr lang="en-US" sz="1800">
                <a:latin typeface="Arial"/>
                <a:ea typeface="Arial"/>
                <a:cs typeface="Arial"/>
                <a:sym typeface="Arial"/>
              </a:rPr>
              <a:t>. </a:t>
            </a:r>
            <a:r>
              <a:rPr lang="en-US" sz="1800">
                <a:latin typeface="Arial"/>
                <a:ea typeface="Arial"/>
                <a:cs typeface="Arial"/>
                <a:sym typeface="Arial"/>
              </a:rPr>
              <a:t>Intuicyjnie można porównać do układania kolejnych kart w talii. Najpierw bierzemy pierwszą kartę. Następnie pobieramy kolejne, aż do wyczerpania talii. Każdą pobraną kartę porównujemy z kartami, które już trzymamy w ręce i szukamy dla niej miejsca. Gdy znajdziemy takie miejsce, rozsuwamy karty i nową wstawiamy na przygotowane w ten sposób miejsce. Operacja jest powtarzana, aż cały zbiór zostanie posortowany.</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US" sz="1800">
                <a:latin typeface="Arial"/>
                <a:ea typeface="Arial"/>
                <a:cs typeface="Arial"/>
                <a:sym typeface="Arial"/>
              </a:rPr>
              <a:t>A – tablica danych przeznaczonych do posortowania (indeksowana od 1 do n)</a:t>
            </a:r>
            <a:br>
              <a:rPr lang="en-US" sz="1800">
                <a:latin typeface="Arial"/>
                <a:ea typeface="Arial"/>
                <a:cs typeface="Arial"/>
                <a:sym typeface="Arial"/>
              </a:rPr>
            </a:br>
            <a:r>
              <a:rPr lang="en-US" sz="1800">
                <a:latin typeface="Arial"/>
                <a:ea typeface="Arial"/>
                <a:cs typeface="Arial"/>
                <a:sym typeface="Arial"/>
              </a:rPr>
              <a:t>n – liczba elementów w tablicy A</a:t>
            </a:r>
            <a:endParaRPr sz="1800">
              <a:latin typeface="Arial"/>
              <a:ea typeface="Arial"/>
              <a:cs typeface="Arial"/>
              <a:sym typeface="Arial"/>
            </a:endParaRPr>
          </a:p>
        </p:txBody>
      </p:sp>
      <p:pic>
        <p:nvPicPr>
          <p:cNvPr id="1442" name="Google Shape;1442;p157"/>
          <p:cNvPicPr preferRelativeResize="0"/>
          <p:nvPr/>
        </p:nvPicPr>
        <p:blipFill>
          <a:blip r:embed="rId3">
            <a:alphaModFix/>
          </a:blip>
          <a:stretch>
            <a:fillRect/>
          </a:stretch>
        </p:blipFill>
        <p:spPr>
          <a:xfrm>
            <a:off x="199050" y="3291437"/>
            <a:ext cx="6054875" cy="3030924"/>
          </a:xfrm>
          <a:prstGeom prst="rect">
            <a:avLst/>
          </a:prstGeom>
          <a:noFill/>
          <a:ln>
            <a:noFill/>
          </a:ln>
        </p:spPr>
      </p:pic>
      <p:pic>
        <p:nvPicPr>
          <p:cNvPr id="1443" name="Google Shape;1443;p157"/>
          <p:cNvPicPr preferRelativeResize="0"/>
          <p:nvPr/>
        </p:nvPicPr>
        <p:blipFill>
          <a:blip r:embed="rId4">
            <a:alphaModFix/>
          </a:blip>
          <a:stretch>
            <a:fillRect/>
          </a:stretch>
        </p:blipFill>
        <p:spPr>
          <a:xfrm>
            <a:off x="8740675" y="2733012"/>
            <a:ext cx="3280675" cy="3321550"/>
          </a:xfrm>
          <a:prstGeom prst="rect">
            <a:avLst/>
          </a:prstGeom>
          <a:noFill/>
          <a:ln>
            <a:noFill/>
          </a:ln>
        </p:spPr>
      </p:pic>
      <p:sp>
        <p:nvSpPr>
          <p:cNvPr id="1444" name="Google Shape;1444;p157"/>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5"/>
              </a:rPr>
              <a:t>https://youtu.be/ROalU379l3U</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a:t>
            </a:r>
            <a:r>
              <a:rPr lang="en-US">
                <a:latin typeface="Arial"/>
                <a:ea typeface="Arial"/>
                <a:cs typeface="Arial"/>
                <a:sym typeface="Arial"/>
              </a:rPr>
              <a:t>przez scalanie</a:t>
            </a:r>
            <a:r>
              <a:rPr lang="en-US">
                <a:latin typeface="Arial"/>
                <a:ea typeface="Arial"/>
                <a:cs typeface="Arial"/>
                <a:sym typeface="Arial"/>
              </a:rPr>
              <a:t> (ang. merge sort)</a:t>
            </a:r>
            <a:endParaRPr>
              <a:latin typeface="Arial"/>
              <a:ea typeface="Arial"/>
              <a:cs typeface="Arial"/>
              <a:sym typeface="Arial"/>
            </a:endParaRPr>
          </a:p>
        </p:txBody>
      </p:sp>
      <p:sp>
        <p:nvSpPr>
          <p:cNvPr id="1450" name="Google Shape;1450;p158"/>
          <p:cNvSpPr txBox="1"/>
          <p:nvPr>
            <p:ph idx="4294967295" type="ctrTitle"/>
          </p:nvPr>
        </p:nvSpPr>
        <p:spPr>
          <a:xfrm>
            <a:off x="105750" y="963000"/>
            <a:ext cx="61926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Rekurencyjny algorytm sortowania danych, stosujący metodę dziel i zwyciężaj. Złożoność obliczeniowa wynosi </a:t>
            </a:r>
            <a:r>
              <a:rPr b="1" lang="en-US" sz="2200">
                <a:latin typeface="Arial"/>
                <a:ea typeface="Arial"/>
                <a:cs typeface="Arial"/>
                <a:sym typeface="Arial"/>
              </a:rPr>
              <a:t>O(nlog n)</a:t>
            </a:r>
            <a:r>
              <a:rPr lang="en-US" sz="2200">
                <a:latin typeface="Arial"/>
                <a:ea typeface="Arial"/>
                <a:cs typeface="Arial"/>
                <a:sym typeface="Arial"/>
              </a:rPr>
              <a:t>, ale wymaga przy tym </a:t>
            </a:r>
            <a:r>
              <a:rPr b="1" lang="en-US" sz="2200">
                <a:latin typeface="Arial"/>
                <a:ea typeface="Arial"/>
                <a:cs typeface="Arial"/>
                <a:sym typeface="Arial"/>
              </a:rPr>
              <a:t>O(n)</a:t>
            </a:r>
            <a:r>
              <a:rPr lang="en-US" sz="2200">
                <a:latin typeface="Arial"/>
                <a:ea typeface="Arial"/>
                <a:cs typeface="Arial"/>
                <a:sym typeface="Arial"/>
              </a:rPr>
              <a:t> dodatkowej pamięci.</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200">
                <a:latin typeface="Arial"/>
                <a:ea typeface="Arial"/>
                <a:cs typeface="Arial"/>
                <a:sym typeface="Arial"/>
              </a:rPr>
              <a:t>Wyróżnić można trzy podstawowe kroki: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podziel zestaw danych na dwie części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zastosuj sortowanie przez scalanie dla każdej z nich oddzielnie, chyba że pozostał już tylko jeden element</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połącz posortowane podciągi w jeden ciąg posortowany</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
        <p:nvSpPr>
          <p:cNvPr id="1451" name="Google Shape;1451;p158"/>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https://youtu.be/XaqR3G_NVoo</a:t>
            </a:r>
            <a:endParaRPr/>
          </a:p>
        </p:txBody>
      </p:sp>
      <p:pic>
        <p:nvPicPr>
          <p:cNvPr id="1452" name="Google Shape;1452;p158"/>
          <p:cNvPicPr preferRelativeResize="0"/>
          <p:nvPr/>
        </p:nvPicPr>
        <p:blipFill>
          <a:blip r:embed="rId4">
            <a:alphaModFix/>
          </a:blip>
          <a:stretch>
            <a:fillRect/>
          </a:stretch>
        </p:blipFill>
        <p:spPr>
          <a:xfrm>
            <a:off x="6516526" y="1197675"/>
            <a:ext cx="5410800" cy="474225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zliczanie (ang. counting sort)</a:t>
            </a:r>
            <a:endParaRPr>
              <a:latin typeface="Arial"/>
              <a:ea typeface="Arial"/>
              <a:cs typeface="Arial"/>
              <a:sym typeface="Arial"/>
            </a:endParaRPr>
          </a:p>
        </p:txBody>
      </p:sp>
      <p:sp>
        <p:nvSpPr>
          <p:cNvPr id="1458" name="Google Shape;1458;p159"/>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Metoda sortowania danych, która polega na sprawdzeniu ile wystąpień kluczy mniejszych od danego występuje w sortowanej tablicy. Jej złożoność obliczeniowa wynosi </a:t>
            </a:r>
            <a:r>
              <a:rPr b="1" lang="en-US" sz="2200">
                <a:latin typeface="Arial"/>
                <a:ea typeface="Arial"/>
                <a:cs typeface="Arial"/>
                <a:sym typeface="Arial"/>
              </a:rPr>
              <a:t>O(n+k)</a:t>
            </a:r>
            <a:r>
              <a:rPr lang="en-US" sz="2200">
                <a:latin typeface="Arial"/>
                <a:ea typeface="Arial"/>
                <a:cs typeface="Arial"/>
                <a:sym typeface="Arial"/>
              </a:rPr>
              <a:t> - gdzie </a:t>
            </a:r>
            <a:r>
              <a:rPr lang="en-US" sz="2200" u="sng">
                <a:latin typeface="Arial"/>
                <a:ea typeface="Arial"/>
                <a:cs typeface="Arial"/>
                <a:sym typeface="Arial"/>
              </a:rPr>
              <a:t>n</a:t>
            </a:r>
            <a:r>
              <a:rPr lang="en-US" sz="2200">
                <a:latin typeface="Arial"/>
                <a:ea typeface="Arial"/>
                <a:cs typeface="Arial"/>
                <a:sym typeface="Arial"/>
              </a:rPr>
              <a:t> jest liczbą elementów zbioru do posortowania, a </a:t>
            </a:r>
            <a:r>
              <a:rPr lang="en-US" sz="2200" u="sng">
                <a:latin typeface="Arial"/>
                <a:ea typeface="Arial"/>
                <a:cs typeface="Arial"/>
                <a:sym typeface="Arial"/>
              </a:rPr>
              <a:t>k</a:t>
            </a:r>
            <a:r>
              <a:rPr lang="en-US" sz="2200">
                <a:latin typeface="Arial"/>
                <a:ea typeface="Arial"/>
                <a:cs typeface="Arial"/>
                <a:sym typeface="Arial"/>
              </a:rPr>
              <a:t> jest ilością znaków zastosowanego przedziału, ale wymaga </a:t>
            </a:r>
            <a:r>
              <a:rPr b="1" lang="en-US" sz="2200">
                <a:latin typeface="Arial"/>
                <a:ea typeface="Arial"/>
                <a:cs typeface="Arial"/>
                <a:sym typeface="Arial"/>
              </a:rPr>
              <a:t>O(n+k)</a:t>
            </a:r>
            <a:r>
              <a:rPr lang="en-US" sz="2200">
                <a:latin typeface="Arial"/>
                <a:ea typeface="Arial"/>
                <a:cs typeface="Arial"/>
                <a:sym typeface="Arial"/>
              </a:rPr>
              <a:t> dodatkowej pamięci. Algorytm zakłada, że klucze elementów należą do skończonego zbioru (np. są to znaki z przedziału A - Z), co ogranicza możliwości jego zastosowania.</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Zobrazowanie algorytmu działania:</a:t>
            </a:r>
            <a:endParaRPr sz="2200">
              <a:latin typeface="Arial"/>
              <a:ea typeface="Arial"/>
              <a:cs typeface="Arial"/>
              <a:sym typeface="Arial"/>
            </a:endParaRPr>
          </a:p>
          <a:p>
            <a:pPr indent="0" lvl="0" marL="0" rtl="0" algn="l">
              <a:spcBef>
                <a:spcPts val="0"/>
              </a:spcBef>
              <a:spcAft>
                <a:spcPts val="0"/>
              </a:spcAft>
              <a:buNone/>
            </a:pPr>
            <a:r>
              <a:rPr lang="en-US" sz="2200" u="sng">
                <a:solidFill>
                  <a:schemeClr val="hlink"/>
                </a:solidFill>
                <a:latin typeface="Arial"/>
                <a:ea typeface="Arial"/>
                <a:cs typeface="Arial"/>
                <a:sym typeface="Arial"/>
                <a:hlinkClick r:id="rId3"/>
              </a:rPr>
              <a:t>https://www.youtube.com/watch?v=7zuGmKfUt7s</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#regex</a:t>
            </a:r>
            <a:endParaRPr sz="2400">
              <a:solidFill>
                <a:schemeClr val="accent6"/>
              </a:solidFill>
              <a:latin typeface="Arial"/>
              <a:ea typeface="Arial"/>
              <a:cs typeface="Arial"/>
              <a:sym typeface="Arial"/>
            </a:endParaRPr>
          </a:p>
        </p:txBody>
      </p:sp>
      <p:sp>
        <p:nvSpPr>
          <p:cNvPr id="370" name="Google Shape;370;p43"/>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metody, które sprawdzą, czy podany ciąg znaków jest:</a:t>
            </a:r>
            <a:endParaRPr sz="2100"/>
          </a:p>
          <a:p>
            <a:pPr indent="-361950" lvl="1" marL="914400" rtl="0" algn="l">
              <a:spcBef>
                <a:spcPts val="0"/>
              </a:spcBef>
              <a:spcAft>
                <a:spcPts val="0"/>
              </a:spcAft>
              <a:buSzPts val="2100"/>
              <a:buAutoNum type="alphaLcPeriod"/>
            </a:pPr>
            <a:r>
              <a:rPr lang="en-US" sz="2100"/>
              <a:t>poprawnym kodem pocztowym</a:t>
            </a:r>
            <a:endParaRPr sz="2100"/>
          </a:p>
          <a:p>
            <a:pPr indent="-361950" lvl="1" marL="914400" rtl="0" algn="l">
              <a:spcBef>
                <a:spcPts val="0"/>
              </a:spcBef>
              <a:spcAft>
                <a:spcPts val="0"/>
              </a:spcAft>
              <a:buSzPts val="2100"/>
              <a:buAutoNum type="alphaLcPeriod"/>
            </a:pPr>
            <a:r>
              <a:rPr lang="en-US" sz="2100"/>
              <a:t>poprawnym adresem strony internetowej (przyjmijmy format: http(s)://example.com)</a:t>
            </a:r>
            <a:endParaRPr sz="2100"/>
          </a:p>
          <a:p>
            <a:pPr indent="-361950" lvl="1" marL="914400" rtl="0" algn="l">
              <a:spcBef>
                <a:spcPts val="0"/>
              </a:spcBef>
              <a:spcAft>
                <a:spcPts val="0"/>
              </a:spcAft>
              <a:buSzPts val="2100"/>
              <a:buAutoNum type="alphaLcPeriod"/>
            </a:pPr>
            <a:r>
              <a:rPr lang="en-US" sz="2100"/>
              <a:t>poprawną datą dla formatu </a:t>
            </a:r>
            <a:r>
              <a:rPr lang="en-US" sz="2100" u="sng"/>
              <a:t>dd.mm.yyyy</a:t>
            </a:r>
            <a:endParaRPr sz="2100" u="sng"/>
          </a:p>
          <a:p>
            <a:pPr indent="0" lvl="0" marL="0" rtl="0" algn="l">
              <a:spcBef>
                <a:spcPts val="0"/>
              </a:spcBef>
              <a:spcAft>
                <a:spcPts val="0"/>
              </a:spcAft>
              <a:buNone/>
            </a:pPr>
            <a:r>
              <a:t/>
            </a:r>
            <a:endParaRPr sz="2100"/>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cenzurować będzie wybrane słowa w dowolnym tekście.</a:t>
            </a:r>
            <a:endParaRPr sz="2100">
              <a:latin typeface="Arial"/>
              <a:ea typeface="Arial"/>
              <a:cs typeface="Arial"/>
              <a:sym typeface="Arial"/>
            </a:endParaRPr>
          </a:p>
          <a:p>
            <a:pPr indent="0" lvl="0" marL="0" rtl="0" algn="l">
              <a:spcBef>
                <a:spcPts val="0"/>
              </a:spcBef>
              <a:spcAft>
                <a:spcPts val="0"/>
              </a:spcAft>
              <a:buNone/>
            </a:pPr>
            <a:r>
              <a:t/>
            </a:r>
            <a:endParaRPr sz="21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sumującą cyfry w </a:t>
            </a:r>
            <a:r>
              <a:rPr lang="en-US" sz="2100" u="sng">
                <a:latin typeface="Arial"/>
                <a:ea typeface="Arial"/>
                <a:cs typeface="Arial"/>
                <a:sym typeface="Arial"/>
              </a:rPr>
              <a:t>tekście</a:t>
            </a:r>
            <a:r>
              <a:rPr lang="en-US" sz="2100">
                <a:latin typeface="Arial"/>
                <a:ea typeface="Arial"/>
                <a:cs typeface="Arial"/>
                <a:sym typeface="Arial"/>
              </a:rPr>
              <a:t> podanym przez użytkownika.</a:t>
            </a:r>
            <a:endParaRPr sz="2100">
              <a:latin typeface="Arial"/>
              <a:ea typeface="Arial"/>
              <a:cs typeface="Arial"/>
              <a:sym typeface="Arial"/>
            </a:endParaRPr>
          </a:p>
        </p:txBody>
      </p:sp>
      <p:sp>
        <p:nvSpPr>
          <p:cNvPr id="371" name="Google Shape;371;p4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1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wybieranie (ang. selection sort)</a:t>
            </a:r>
            <a:endParaRPr>
              <a:latin typeface="Arial"/>
              <a:ea typeface="Arial"/>
              <a:cs typeface="Arial"/>
              <a:sym typeface="Arial"/>
            </a:endParaRPr>
          </a:p>
        </p:txBody>
      </p:sp>
      <p:sp>
        <p:nvSpPr>
          <p:cNvPr id="1464" name="Google Shape;1464;p160"/>
          <p:cNvSpPr txBox="1"/>
          <p:nvPr>
            <p:ph idx="4294967295" type="ctrTitle"/>
          </p:nvPr>
        </p:nvSpPr>
        <p:spPr>
          <a:xfrm>
            <a:off x="105750" y="963000"/>
            <a:ext cx="802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Jedna z prostszych metod sortowania o złożoności </a:t>
            </a:r>
            <a:r>
              <a:rPr b="1" lang="en-US" sz="2200">
                <a:latin typeface="Arial"/>
                <a:ea typeface="Arial"/>
                <a:cs typeface="Arial"/>
                <a:sym typeface="Arial"/>
              </a:rPr>
              <a:t>O(n</a:t>
            </a:r>
            <a:r>
              <a:rPr b="1" baseline="30000" lang="en-US" sz="2200">
                <a:latin typeface="Arial"/>
                <a:ea typeface="Arial"/>
                <a:cs typeface="Arial"/>
                <a:sym typeface="Arial"/>
              </a:rPr>
              <a:t>2</a:t>
            </a:r>
            <a:r>
              <a:rPr b="1" lang="en-US" sz="2200">
                <a:latin typeface="Arial"/>
                <a:ea typeface="Arial"/>
                <a:cs typeface="Arial"/>
                <a:sym typeface="Arial"/>
              </a:rPr>
              <a:t>)</a:t>
            </a:r>
            <a:r>
              <a:rPr lang="en-US" sz="2200">
                <a:latin typeface="Arial"/>
                <a:ea typeface="Arial"/>
                <a:cs typeface="Arial"/>
                <a:sym typeface="Arial"/>
              </a:rPr>
              <a:t>. Polega na wyszukaniu elementu mającego się znaleźć na żądanej pozycji i zamianie miejscami z tym, który jest tam obecnie. Operacja jest wykonywana dla wszystkich indeksów sortowanej tablicy.</a:t>
            </a:r>
            <a:br>
              <a:rPr lang="en-US" sz="2200">
                <a:latin typeface="Arial"/>
                <a:ea typeface="Arial"/>
                <a:cs typeface="Arial"/>
                <a:sym typeface="Arial"/>
              </a:rPr>
            </a:br>
            <a:br>
              <a:rPr lang="en-US" sz="2200">
                <a:latin typeface="Arial"/>
                <a:ea typeface="Arial"/>
                <a:cs typeface="Arial"/>
                <a:sym typeface="Arial"/>
              </a:rPr>
            </a:br>
            <a:r>
              <a:rPr lang="en-US" sz="2200">
                <a:latin typeface="Arial"/>
                <a:ea typeface="Arial"/>
                <a:cs typeface="Arial"/>
                <a:sym typeface="Arial"/>
              </a:rPr>
              <a:t>Algorytm przedstawia się następująco:</a:t>
            </a:r>
            <a:br>
              <a:rPr lang="en-US" sz="2200">
                <a:latin typeface="Arial"/>
                <a:ea typeface="Arial"/>
                <a:cs typeface="Arial"/>
                <a:sym typeface="Arial"/>
              </a:rPr>
            </a:br>
            <a:r>
              <a:rPr lang="en-US" sz="2200">
                <a:latin typeface="Arial"/>
                <a:ea typeface="Arial"/>
                <a:cs typeface="Arial"/>
                <a:sym typeface="Arial"/>
              </a:rPr>
              <a:t>1) wyszukaj minimalną wartość z tablicy spośród elementów od </a:t>
            </a:r>
            <a:r>
              <a:rPr lang="en-US" sz="2200" u="sng">
                <a:latin typeface="Arial"/>
                <a:ea typeface="Arial"/>
                <a:cs typeface="Arial"/>
                <a:sym typeface="Arial"/>
              </a:rPr>
              <a:t>i</a:t>
            </a:r>
            <a:r>
              <a:rPr lang="en-US" sz="2200">
                <a:latin typeface="Arial"/>
                <a:ea typeface="Arial"/>
                <a:cs typeface="Arial"/>
                <a:sym typeface="Arial"/>
              </a:rPr>
              <a:t> do końca tablicy</a:t>
            </a:r>
            <a:br>
              <a:rPr lang="en-US" sz="2200">
                <a:latin typeface="Arial"/>
                <a:ea typeface="Arial"/>
                <a:cs typeface="Arial"/>
                <a:sym typeface="Arial"/>
              </a:rPr>
            </a:br>
            <a:r>
              <a:rPr lang="en-US" sz="2200">
                <a:latin typeface="Arial"/>
                <a:ea typeface="Arial"/>
                <a:cs typeface="Arial"/>
                <a:sym typeface="Arial"/>
              </a:rPr>
              <a:t>2) zamień wartość minimalną, z elementem na pozycji </a:t>
            </a:r>
            <a:r>
              <a:rPr lang="en-US" sz="2200" u="sng">
                <a:latin typeface="Arial"/>
                <a:ea typeface="Arial"/>
                <a:cs typeface="Arial"/>
                <a:sym typeface="Arial"/>
              </a:rPr>
              <a:t>i</a:t>
            </a:r>
            <a:endParaRPr sz="2200" u="sng">
              <a:latin typeface="Arial"/>
              <a:ea typeface="Arial"/>
              <a:cs typeface="Arial"/>
              <a:sym typeface="Arial"/>
            </a:endParaRPr>
          </a:p>
          <a:p>
            <a:pPr indent="0" lvl="0" marL="0" rtl="0" algn="l">
              <a:spcBef>
                <a:spcPts val="0"/>
              </a:spcBef>
              <a:spcAft>
                <a:spcPts val="0"/>
              </a:spcAft>
              <a:buNone/>
            </a:pPr>
            <a:br>
              <a:rPr lang="en-US" sz="2200">
                <a:latin typeface="Arial"/>
                <a:ea typeface="Arial"/>
                <a:cs typeface="Arial"/>
                <a:sym typeface="Arial"/>
              </a:rPr>
            </a:br>
            <a:r>
              <a:rPr lang="en-US" sz="2200">
                <a:latin typeface="Arial"/>
                <a:ea typeface="Arial"/>
                <a:cs typeface="Arial"/>
                <a:sym typeface="Arial"/>
              </a:rPr>
              <a:t>Gdy zamiast wartości minimalnej wybierana będzie maksymalna, wówczas tablica będzie posortowana od największego do najmniejszego elementu.</a:t>
            </a:r>
            <a:br>
              <a:rPr lang="en-US" sz="2200">
                <a:latin typeface="Arial"/>
                <a:ea typeface="Arial"/>
                <a:cs typeface="Arial"/>
                <a:sym typeface="Arial"/>
              </a:rPr>
            </a:br>
            <a:endParaRPr sz="2200">
              <a:latin typeface="Arial"/>
              <a:ea typeface="Arial"/>
              <a:cs typeface="Arial"/>
              <a:sym typeface="Arial"/>
            </a:endParaRPr>
          </a:p>
        </p:txBody>
      </p:sp>
      <p:sp>
        <p:nvSpPr>
          <p:cNvPr id="1465" name="Google Shape;1465;p160"/>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https://youtu.be/Ns4TPTC8whw</a:t>
            </a:r>
            <a:endParaRPr/>
          </a:p>
        </p:txBody>
      </p:sp>
      <p:pic>
        <p:nvPicPr>
          <p:cNvPr id="1466" name="Google Shape;1466;p160"/>
          <p:cNvPicPr preferRelativeResize="0"/>
          <p:nvPr/>
        </p:nvPicPr>
        <p:blipFill>
          <a:blip r:embed="rId4">
            <a:alphaModFix/>
          </a:blip>
          <a:stretch>
            <a:fillRect/>
          </a:stretch>
        </p:blipFill>
        <p:spPr>
          <a:xfrm>
            <a:off x="8884700" y="2192751"/>
            <a:ext cx="2010400" cy="27521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szybkie (ang. quicksort)</a:t>
            </a:r>
            <a:endParaRPr>
              <a:latin typeface="Arial"/>
              <a:ea typeface="Arial"/>
              <a:cs typeface="Arial"/>
              <a:sym typeface="Arial"/>
            </a:endParaRPr>
          </a:p>
        </p:txBody>
      </p:sp>
      <p:sp>
        <p:nvSpPr>
          <p:cNvPr id="1472" name="Google Shape;1472;p161"/>
          <p:cNvSpPr txBox="1"/>
          <p:nvPr>
            <p:ph idx="4294967295" type="ctrTitle"/>
          </p:nvPr>
        </p:nvSpPr>
        <p:spPr>
          <a:xfrm>
            <a:off x="105750" y="963000"/>
            <a:ext cx="68988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Algorytm sortowania szybkiego jest uważany za najszybszy algorytm dla danych losowych. </a:t>
            </a:r>
            <a:br>
              <a:rPr lang="en-US" sz="2000">
                <a:latin typeface="Arial"/>
                <a:ea typeface="Arial"/>
                <a:cs typeface="Arial"/>
                <a:sym typeface="Arial"/>
              </a:rPr>
            </a:br>
            <a:r>
              <a:rPr lang="en-US" sz="2000">
                <a:latin typeface="Arial"/>
                <a:ea typeface="Arial"/>
                <a:cs typeface="Arial"/>
                <a:sym typeface="Arial"/>
              </a:rPr>
              <a:t>Zasada jego działania opiera się o metodę dziel i zwyciężaj. Zbiór danych zostaje podzielony na dwa podzbiory i każdy z nich jest sortowany niezależnie od drugiego. Złożoność obliczeniowa wynosi </a:t>
            </a:r>
            <a:r>
              <a:rPr b="1" lang="en-US" sz="2000">
                <a:latin typeface="Arial"/>
                <a:ea typeface="Arial"/>
                <a:cs typeface="Arial"/>
                <a:sym typeface="Arial"/>
              </a:rPr>
              <a:t>O(nlog n)</a:t>
            </a:r>
            <a:r>
              <a:rPr lang="en-US" sz="2000">
                <a:latin typeface="Arial"/>
                <a:ea typeface="Arial"/>
                <a:cs typeface="Arial"/>
                <a:sym typeface="Arial"/>
              </a:rPr>
              <a:t> (pesymistyczna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b="1" lang="en-US" sz="1800">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as array, low as int, high as int)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if (low &lt; high)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pivot_location = </a:t>
            </a:r>
            <a:r>
              <a:rPr lang="en-US" sz="1800" u="sng">
                <a:highlight>
                  <a:srgbClr val="D9EAD3"/>
                </a:highlight>
                <a:latin typeface="Arial"/>
                <a:ea typeface="Arial"/>
                <a:cs typeface="Arial"/>
                <a:sym typeface="Arial"/>
              </a:rPr>
              <a:t>Partition</a:t>
            </a:r>
            <a:r>
              <a:rPr lang="en-US" sz="1800">
                <a:highlight>
                  <a:srgbClr val="D9EAD3"/>
                </a:highlight>
                <a:latin typeface="Arial"/>
                <a:ea typeface="Arial"/>
                <a:cs typeface="Arial"/>
                <a:sym typeface="Arial"/>
              </a:rPr>
              <a:t>(A, low, high)</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r>
              <a:rPr lang="en-US" sz="1800" u="sng">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low, pivot_location - 1)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r>
              <a:rPr lang="en-US" sz="1800" u="sng">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pivot_location + 1, high)</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endParaRPr sz="1800">
              <a:highlight>
                <a:srgbClr val="D9EAD3"/>
              </a:highlight>
              <a:latin typeface="Arial"/>
              <a:ea typeface="Arial"/>
              <a:cs typeface="Arial"/>
              <a:sym typeface="Arial"/>
            </a:endParaRPr>
          </a:p>
        </p:txBody>
      </p:sp>
      <p:sp>
        <p:nvSpPr>
          <p:cNvPr id="1473" name="Google Shape;1473;p161"/>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https://youtu.be/ywWBy6J5gz8</a:t>
            </a:r>
            <a:endParaRPr/>
          </a:p>
        </p:txBody>
      </p:sp>
      <p:sp>
        <p:nvSpPr>
          <p:cNvPr id="1474" name="Google Shape;1474;p161"/>
          <p:cNvSpPr txBox="1"/>
          <p:nvPr/>
        </p:nvSpPr>
        <p:spPr>
          <a:xfrm>
            <a:off x="7240550" y="1263150"/>
            <a:ext cx="4856700" cy="461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1800">
                <a:solidFill>
                  <a:schemeClr val="dk1"/>
                </a:solidFill>
                <a:highlight>
                  <a:srgbClr val="D9EAD3"/>
                </a:highlight>
              </a:rPr>
              <a:t>Partition</a:t>
            </a:r>
            <a:r>
              <a:rPr lang="en-US" sz="1800">
                <a:solidFill>
                  <a:schemeClr val="dk1"/>
                </a:solidFill>
                <a:highlight>
                  <a:srgbClr val="D9EAD3"/>
                </a:highlight>
              </a:rPr>
              <a:t>(A as array, low as int, high as int) {</a:t>
            </a:r>
            <a:br>
              <a:rPr lang="en-US" sz="1800">
                <a:solidFill>
                  <a:schemeClr val="dk1"/>
                </a:solidFill>
                <a:highlight>
                  <a:srgbClr val="D9EAD3"/>
                </a:highlight>
              </a:rPr>
            </a:br>
            <a:r>
              <a:rPr lang="en-US" sz="1800">
                <a:solidFill>
                  <a:schemeClr val="dk1"/>
                </a:solidFill>
                <a:highlight>
                  <a:srgbClr val="D9EAD3"/>
                </a:highlight>
              </a:rPr>
              <a:t>     pivot = A[high]</a:t>
            </a:r>
            <a:br>
              <a:rPr lang="en-US" sz="1800">
                <a:solidFill>
                  <a:schemeClr val="dk1"/>
                </a:solidFill>
                <a:highlight>
                  <a:srgbClr val="D9EAD3"/>
                </a:highlight>
              </a:rPr>
            </a:br>
            <a:r>
              <a:rPr lang="en-US" sz="1800">
                <a:solidFill>
                  <a:schemeClr val="dk1"/>
                </a:solidFill>
                <a:highlight>
                  <a:srgbClr val="D9EAD3"/>
                </a:highlight>
              </a:rPr>
              <a:t>     i = low - 1</a:t>
            </a:r>
            <a:br>
              <a:rPr lang="en-US" sz="1800">
                <a:solidFill>
                  <a:schemeClr val="dk1"/>
                </a:solidFill>
                <a:highlight>
                  <a:srgbClr val="D9EAD3"/>
                </a:highlight>
              </a:rPr>
            </a:br>
            <a:br>
              <a:rPr lang="en-US" sz="1800">
                <a:solidFill>
                  <a:schemeClr val="dk1"/>
                </a:solidFill>
                <a:highlight>
                  <a:srgbClr val="D9EAD3"/>
                </a:highlight>
              </a:rPr>
            </a:br>
            <a:r>
              <a:rPr lang="en-US" sz="1800">
                <a:solidFill>
                  <a:schemeClr val="dk1"/>
                </a:solidFill>
                <a:highlight>
                  <a:srgbClr val="D9EAD3"/>
                </a:highlight>
              </a:rPr>
              <a:t>     for j = low to high {</a:t>
            </a:r>
            <a:br>
              <a:rPr lang="en-US" sz="1800">
                <a:solidFill>
                  <a:schemeClr val="dk1"/>
                </a:solidFill>
                <a:highlight>
                  <a:srgbClr val="D9EAD3"/>
                </a:highlight>
              </a:rPr>
            </a:br>
            <a:r>
              <a:rPr lang="en-US" sz="1800">
                <a:solidFill>
                  <a:schemeClr val="dk1"/>
                </a:solidFill>
                <a:highlight>
                  <a:srgbClr val="D9EAD3"/>
                </a:highlight>
              </a:rPr>
              <a:t>         if (A[j] &lt;= pivot) then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i = i + 1</a:t>
            </a:r>
            <a:br>
              <a:rPr lang="en-US" sz="1800">
                <a:solidFill>
                  <a:schemeClr val="dk1"/>
                </a:solidFill>
                <a:highlight>
                  <a:srgbClr val="D9EAD3"/>
                </a:highlight>
              </a:rPr>
            </a:br>
            <a:r>
              <a:rPr lang="en-US" sz="1800">
                <a:solidFill>
                  <a:schemeClr val="dk1"/>
                </a:solidFill>
                <a:highlight>
                  <a:srgbClr val="D9EAD3"/>
                </a:highlight>
              </a:rPr>
              <a:t>             </a:t>
            </a:r>
            <a:r>
              <a:rPr lang="en-US" sz="1800" u="sng">
                <a:solidFill>
                  <a:schemeClr val="dk1"/>
                </a:solidFill>
                <a:highlight>
                  <a:srgbClr val="D9EAD3"/>
                </a:highlight>
              </a:rPr>
              <a:t>swap</a:t>
            </a:r>
            <a:r>
              <a:rPr lang="en-US" sz="1800">
                <a:solidFill>
                  <a:schemeClr val="dk1"/>
                </a:solidFill>
                <a:highlight>
                  <a:srgbClr val="D9EAD3"/>
                </a:highlight>
              </a:rPr>
              <a:t>(A[j], A[i])</a:t>
            </a:r>
            <a:br>
              <a:rPr lang="en-US" sz="1800">
                <a:solidFill>
                  <a:schemeClr val="dk1"/>
                </a:solidFill>
                <a:highlight>
                  <a:srgbClr val="D9EAD3"/>
                </a:highlight>
              </a:rPr>
            </a:br>
            <a:r>
              <a:rPr lang="en-US" sz="1800">
                <a:solidFill>
                  <a:schemeClr val="dk1"/>
                </a:solidFill>
                <a:highlight>
                  <a:srgbClr val="D9EAD3"/>
                </a:highlight>
              </a:rPr>
              <a:t>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j = j + 1</a:t>
            </a:r>
            <a:br>
              <a:rPr lang="en-US" sz="1800">
                <a:solidFill>
                  <a:schemeClr val="dk1"/>
                </a:solidFill>
                <a:highlight>
                  <a:srgbClr val="D9EAD3"/>
                </a:highlight>
              </a:rPr>
            </a:br>
            <a:r>
              <a:rPr lang="en-US" sz="1800">
                <a:solidFill>
                  <a:schemeClr val="dk1"/>
                </a:solidFill>
                <a:highlight>
                  <a:srgbClr val="D9EAD3"/>
                </a:highlight>
              </a:rPr>
              <a:t>     }</a:t>
            </a:r>
            <a:endParaRPr sz="1800">
              <a:solidFill>
                <a:schemeClr val="dk1"/>
              </a:solidFill>
              <a:highlight>
                <a:srgbClr val="D9EAD3"/>
              </a:highlight>
            </a:endParaRPr>
          </a:p>
          <a:p>
            <a:pPr indent="457200" lvl="0" marL="0" rtl="0" algn="l">
              <a:lnSpc>
                <a:spcPct val="90000"/>
              </a:lnSpc>
              <a:spcBef>
                <a:spcPts val="0"/>
              </a:spcBef>
              <a:spcAft>
                <a:spcPts val="0"/>
              </a:spcAft>
              <a:buNone/>
            </a:pPr>
            <a:r>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i = i + 1</a:t>
            </a:r>
            <a:br>
              <a:rPr lang="en-US" sz="1800">
                <a:solidFill>
                  <a:schemeClr val="dk1"/>
                </a:solidFill>
                <a:highlight>
                  <a:srgbClr val="D9EAD3"/>
                </a:highlight>
              </a:rPr>
            </a:br>
            <a:r>
              <a:rPr lang="en-US" sz="1800">
                <a:solidFill>
                  <a:schemeClr val="dk1"/>
                </a:solidFill>
                <a:highlight>
                  <a:srgbClr val="D9EAD3"/>
                </a:highlight>
              </a:rPr>
              <a:t>     </a:t>
            </a:r>
            <a:r>
              <a:rPr lang="en-US" sz="1800" u="sng">
                <a:solidFill>
                  <a:schemeClr val="dk1"/>
                </a:solidFill>
                <a:highlight>
                  <a:srgbClr val="D9EAD3"/>
                </a:highlight>
              </a:rPr>
              <a:t>swap</a:t>
            </a:r>
            <a:r>
              <a:rPr lang="en-US" sz="1800">
                <a:solidFill>
                  <a:schemeClr val="dk1"/>
                </a:solidFill>
                <a:highlight>
                  <a:srgbClr val="D9EAD3"/>
                </a:highlight>
              </a:rPr>
              <a:t>(A[high], A[i])</a:t>
            </a:r>
            <a:br>
              <a:rPr lang="en-US" sz="1800">
                <a:solidFill>
                  <a:schemeClr val="dk1"/>
                </a:solidFill>
                <a:highlight>
                  <a:srgbClr val="D9EAD3"/>
                </a:highlight>
              </a:rPr>
            </a:br>
            <a:r>
              <a:rPr lang="en-US" sz="1800">
                <a:solidFill>
                  <a:schemeClr val="dk1"/>
                </a:solidFill>
                <a:highlight>
                  <a:srgbClr val="D9EAD3"/>
                </a:highlight>
              </a:rPr>
              <a:t>     return i</a:t>
            </a:r>
            <a:endParaRPr sz="1800">
              <a:solidFill>
                <a:schemeClr val="dk1"/>
              </a:solidFill>
              <a:highlight>
                <a:srgbClr val="D9EAD3"/>
              </a:highlight>
            </a:endParaRPr>
          </a:p>
          <a:p>
            <a:pPr indent="0" lvl="0" marL="0" rtl="0" algn="l">
              <a:lnSpc>
                <a:spcPct val="90000"/>
              </a:lnSpc>
              <a:spcBef>
                <a:spcPts val="0"/>
              </a:spcBef>
              <a:spcAft>
                <a:spcPts val="0"/>
              </a:spcAft>
              <a:buClr>
                <a:schemeClr val="dk1"/>
              </a:buClr>
              <a:buSzPts val="1100"/>
              <a:buFont typeface="Arial"/>
              <a:buNone/>
            </a:pPr>
            <a:r>
              <a:rPr lang="en-US" sz="1800">
                <a:solidFill>
                  <a:schemeClr val="dk1"/>
                </a:solidFill>
                <a:highlight>
                  <a:srgbClr val="D9EAD3"/>
                </a:highlight>
              </a:rPr>
              <a:t>}</a:t>
            </a:r>
            <a:endParaRPr sz="1800">
              <a:highlight>
                <a:srgbClr val="D9EAD3"/>
              </a:highligh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Google Shape;1479;p16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kopcowanie (ang. heapsort)</a:t>
            </a:r>
            <a:br>
              <a:rPr lang="en-US">
                <a:latin typeface="Arial"/>
                <a:ea typeface="Arial"/>
                <a:cs typeface="Arial"/>
                <a:sym typeface="Arial"/>
              </a:rPr>
            </a:br>
            <a:r>
              <a:rPr lang="en-US" sz="2000" u="sng">
                <a:solidFill>
                  <a:schemeClr val="hlink"/>
                </a:solidFill>
                <a:latin typeface="Arial"/>
                <a:ea typeface="Arial"/>
                <a:cs typeface="Arial"/>
                <a:sym typeface="Arial"/>
                <a:hlinkClick r:id="rId3"/>
              </a:rPr>
              <a:t>https://www.cs.usfca.edu/~galles/visualization/HeapSort.html</a:t>
            </a:r>
            <a:endParaRPr sz="2000">
              <a:latin typeface="Arial"/>
              <a:ea typeface="Arial"/>
              <a:cs typeface="Arial"/>
              <a:sym typeface="Arial"/>
            </a:endParaRPr>
          </a:p>
        </p:txBody>
      </p:sp>
      <p:sp>
        <p:nvSpPr>
          <p:cNvPr id="1480" name="Google Shape;1480;p162"/>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Zwane również </a:t>
            </a:r>
            <a:r>
              <a:rPr lang="en-US" sz="2200" u="sng">
                <a:latin typeface="Arial"/>
                <a:ea typeface="Arial"/>
                <a:cs typeface="Arial"/>
                <a:sym typeface="Arial"/>
              </a:rPr>
              <a:t>sortowaniem stogowym</a:t>
            </a:r>
            <a:r>
              <a:rPr lang="en-US" sz="2200">
                <a:latin typeface="Arial"/>
                <a:ea typeface="Arial"/>
                <a:cs typeface="Arial"/>
                <a:sym typeface="Arial"/>
              </a:rPr>
              <a:t> – choć niestabilny, to jednak szybki i niepochłaniający wiele pamięci (złożoność czasowa wynosi </a:t>
            </a:r>
            <a:r>
              <a:rPr b="1" lang="en-US" sz="2200">
                <a:latin typeface="Arial"/>
                <a:ea typeface="Arial"/>
                <a:cs typeface="Arial"/>
                <a:sym typeface="Arial"/>
              </a:rPr>
              <a:t>O(nlog n)</a:t>
            </a:r>
            <a:r>
              <a:rPr lang="en-US" sz="2200">
                <a:latin typeface="Arial"/>
                <a:ea typeface="Arial"/>
                <a:cs typeface="Arial"/>
                <a:sym typeface="Arial"/>
              </a:rPr>
              <a:t>, a pamięciowa – </a:t>
            </a:r>
            <a:r>
              <a:rPr b="1" lang="en-US" sz="2200">
                <a:latin typeface="Arial"/>
                <a:ea typeface="Arial"/>
                <a:cs typeface="Arial"/>
                <a:sym typeface="Arial"/>
              </a:rPr>
              <a:t>O(n)</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1800">
                <a:highlight>
                  <a:srgbClr val="D9EAD3"/>
                </a:highlight>
                <a:latin typeface="Arial"/>
                <a:ea typeface="Arial"/>
                <a:cs typeface="Arial"/>
                <a:sym typeface="Arial"/>
              </a:rPr>
              <a:t>Heapsort(A)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BuildHeap(A)</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for i &lt;- length(A) downto 2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exchange A[1] &lt;-&gt; A[i]</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heapsize &lt;- heapsize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Heapify(A,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br>
              <a:rPr lang="en-US" sz="1800">
                <a:highlight>
                  <a:srgbClr val="D9EAD3"/>
                </a:highlight>
                <a:latin typeface="Arial"/>
                <a:ea typeface="Arial"/>
                <a:cs typeface="Arial"/>
                <a:sym typeface="Arial"/>
              </a:rPr>
            </a:b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BuildHeap(A)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heapsize &lt;- length(A)</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for i &lt;- floor( length/2 ) downto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Heapify(A, i)</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endParaRPr sz="1800">
              <a:highlight>
                <a:srgbClr val="D9EAD3"/>
              </a:highlight>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
        <p:nvSpPr>
          <p:cNvPr id="1481" name="Google Shape;1481;p162"/>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4"/>
              </a:rPr>
              <a:t>https://youtu.be/Xw2D9aJRBY4</a:t>
            </a:r>
            <a:endParaRPr/>
          </a:p>
        </p:txBody>
      </p:sp>
      <p:sp>
        <p:nvSpPr>
          <p:cNvPr id="1482" name="Google Shape;1482;p162"/>
          <p:cNvSpPr txBox="1"/>
          <p:nvPr/>
        </p:nvSpPr>
        <p:spPr>
          <a:xfrm>
            <a:off x="3750350" y="1814150"/>
            <a:ext cx="4230300" cy="42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highlight>
                  <a:srgbClr val="D9EAD3"/>
                </a:highlight>
              </a:rPr>
              <a:t>Heapify(A, i) {</a:t>
            </a:r>
            <a:br>
              <a:rPr lang="en-US" sz="1800">
                <a:highlight>
                  <a:srgbClr val="D9EAD3"/>
                </a:highlight>
              </a:rPr>
            </a:br>
            <a:r>
              <a:rPr lang="en-US" sz="1800">
                <a:highlight>
                  <a:srgbClr val="D9EAD3"/>
                </a:highlight>
              </a:rPr>
              <a:t>   le &lt;- left(i)</a:t>
            </a:r>
            <a:br>
              <a:rPr lang="en-US" sz="1800">
                <a:highlight>
                  <a:srgbClr val="D9EAD3"/>
                </a:highlight>
              </a:rPr>
            </a:br>
            <a:r>
              <a:rPr lang="en-US" sz="1800">
                <a:highlight>
                  <a:srgbClr val="D9EAD3"/>
                </a:highlight>
              </a:rPr>
              <a:t>   ri &lt;- right(i)</a:t>
            </a:r>
            <a:br>
              <a:rPr lang="en-US" sz="1800">
                <a:highlight>
                  <a:srgbClr val="D9EAD3"/>
                </a:highlight>
              </a:rPr>
            </a:br>
            <a:r>
              <a:rPr lang="en-US" sz="1800">
                <a:highlight>
                  <a:srgbClr val="D9EAD3"/>
                </a:highlight>
              </a:rPr>
              <a:t>   if (le&lt;=heapsize) and (A[le]&gt;A[i])</a:t>
            </a:r>
            <a:br>
              <a:rPr lang="en-US" sz="1800">
                <a:highlight>
                  <a:srgbClr val="D9EAD3"/>
                </a:highlight>
              </a:rPr>
            </a:br>
            <a:r>
              <a:rPr lang="en-US" sz="1800">
                <a:highlight>
                  <a:srgbClr val="D9EAD3"/>
                </a:highlight>
              </a:rPr>
              <a:t>      largest &lt;- le</a:t>
            </a:r>
            <a:br>
              <a:rPr lang="en-US" sz="1800">
                <a:highlight>
                  <a:srgbClr val="D9EAD3"/>
                </a:highlight>
              </a:rPr>
            </a:br>
            <a:r>
              <a:rPr lang="en-US" sz="1800">
                <a:highlight>
                  <a:srgbClr val="D9EAD3"/>
                </a:highlight>
              </a:rPr>
              <a:t>   else</a:t>
            </a:r>
            <a:br>
              <a:rPr lang="en-US" sz="1800">
                <a:highlight>
                  <a:srgbClr val="D9EAD3"/>
                </a:highlight>
              </a:rPr>
            </a:br>
            <a:r>
              <a:rPr lang="en-US" sz="1800">
                <a:highlight>
                  <a:srgbClr val="D9EAD3"/>
                </a:highlight>
              </a:rPr>
              <a:t>      largest &lt;- i </a:t>
            </a:r>
            <a:br>
              <a:rPr lang="en-US" sz="1800">
                <a:highlight>
                  <a:srgbClr val="D9EAD3"/>
                </a:highlight>
              </a:rPr>
            </a:br>
            <a:r>
              <a:rPr lang="en-US" sz="1800">
                <a:highlight>
                  <a:srgbClr val="D9EAD3"/>
                </a:highlight>
              </a:rPr>
              <a:t>   if (ri&lt;=heapsize) and (A[ri]&gt;A[largest])</a:t>
            </a:r>
            <a:br>
              <a:rPr lang="en-US" sz="1800">
                <a:highlight>
                  <a:srgbClr val="D9EAD3"/>
                </a:highlight>
              </a:rPr>
            </a:br>
            <a:r>
              <a:rPr lang="en-US" sz="1800">
                <a:highlight>
                  <a:srgbClr val="D9EAD3"/>
                </a:highlight>
              </a:rPr>
              <a:t>      largest &lt;- ri</a:t>
            </a:r>
            <a:br>
              <a:rPr lang="en-US" sz="1800">
                <a:highlight>
                  <a:srgbClr val="D9EAD3"/>
                </a:highlight>
              </a:rPr>
            </a:br>
            <a:r>
              <a:rPr lang="en-US" sz="1800">
                <a:highlight>
                  <a:srgbClr val="D9EAD3"/>
                </a:highlight>
              </a:rPr>
              <a:t>   if (largest != i) {</a:t>
            </a:r>
            <a:br>
              <a:rPr lang="en-US" sz="1800">
                <a:highlight>
                  <a:srgbClr val="D9EAD3"/>
                </a:highlight>
              </a:rPr>
            </a:br>
            <a:r>
              <a:rPr lang="en-US" sz="1800">
                <a:highlight>
                  <a:srgbClr val="D9EAD3"/>
                </a:highlight>
              </a:rPr>
              <a:t>      exchange A[i] &lt;-&gt; A[largest]</a:t>
            </a:r>
            <a:br>
              <a:rPr lang="en-US" sz="1800">
                <a:highlight>
                  <a:srgbClr val="D9EAD3"/>
                </a:highlight>
              </a:rPr>
            </a:br>
            <a:r>
              <a:rPr lang="en-US" sz="1800">
                <a:highlight>
                  <a:srgbClr val="D9EAD3"/>
                </a:highlight>
              </a:rPr>
              <a:t>      Heapify(A, largest)</a:t>
            </a:r>
            <a:br>
              <a:rPr lang="en-US" sz="1800">
                <a:highlight>
                  <a:srgbClr val="D9EAD3"/>
                </a:highlight>
              </a:rPr>
            </a:br>
            <a:r>
              <a:rPr lang="en-US" sz="1800">
                <a:highlight>
                  <a:srgbClr val="D9EAD3"/>
                </a:highlight>
              </a:rPr>
              <a:t>   }</a:t>
            </a:r>
            <a:br>
              <a:rPr lang="en-US" sz="1800">
                <a:highlight>
                  <a:srgbClr val="D9EAD3"/>
                </a:highlight>
              </a:rPr>
            </a:br>
            <a:r>
              <a:rPr lang="en-US" sz="1800">
                <a:highlight>
                  <a:srgbClr val="D9EAD3"/>
                </a:highlight>
              </a:rPr>
              <a:t>}</a:t>
            </a:r>
            <a:endParaRPr sz="1800">
              <a:highlight>
                <a:srgbClr val="D9EAD3"/>
              </a:highlight>
            </a:endParaRPr>
          </a:p>
        </p:txBody>
      </p:sp>
      <p:pic>
        <p:nvPicPr>
          <p:cNvPr id="1483" name="Google Shape;1483;p162"/>
          <p:cNvPicPr preferRelativeResize="0"/>
          <p:nvPr/>
        </p:nvPicPr>
        <p:blipFill>
          <a:blip r:embed="rId5">
            <a:alphaModFix/>
          </a:blip>
          <a:stretch>
            <a:fillRect/>
          </a:stretch>
        </p:blipFill>
        <p:spPr>
          <a:xfrm>
            <a:off x="7980639" y="1989601"/>
            <a:ext cx="4114586" cy="396539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7" name="Shape 1487"/>
        <p:cNvGrpSpPr/>
        <p:nvPr/>
      </p:nvGrpSpPr>
      <p:grpSpPr>
        <a:xfrm>
          <a:off x="0" y="0"/>
          <a:ext cx="0" cy="0"/>
          <a:chOff x="0" y="0"/>
          <a:chExt cx="0" cy="0"/>
        </a:xfrm>
      </p:grpSpPr>
      <p:sp>
        <p:nvSpPr>
          <p:cNvPr id="1488" name="Google Shape;1488;p16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489" name="Google Shape;1489;p163"/>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490" name="Google Shape;1490;p163"/>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CC0000"/>
                </a:solidFill>
                <a:latin typeface="Arial"/>
                <a:ea typeface="Arial"/>
                <a:cs typeface="Arial"/>
                <a:sym typeface="Arial"/>
              </a:rPr>
              <a:t>Alpha</a:t>
            </a:r>
            <a:r>
              <a:rPr lang="en-US" sz="2200">
                <a:latin typeface="Arial"/>
                <a:ea typeface="Arial"/>
                <a:cs typeface="Arial"/>
                <a:sym typeface="Arial"/>
              </a:rPr>
              <a:t> -&gt; sortowanie przez </a:t>
            </a:r>
            <a:r>
              <a:rPr lang="en-US" sz="2200" u="sng">
                <a:latin typeface="Arial"/>
                <a:ea typeface="Arial"/>
                <a:cs typeface="Arial"/>
                <a:sym typeface="Arial"/>
              </a:rPr>
              <a:t>wstawianie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85BC20"/>
                </a:solidFill>
                <a:latin typeface="Arial"/>
                <a:ea typeface="Arial"/>
                <a:cs typeface="Arial"/>
                <a:sym typeface="Arial"/>
              </a:rPr>
              <a:t>Beta</a:t>
            </a:r>
            <a:r>
              <a:rPr lang="en-US" sz="2200">
                <a:latin typeface="Arial"/>
                <a:ea typeface="Arial"/>
                <a:cs typeface="Arial"/>
                <a:sym typeface="Arial"/>
              </a:rPr>
              <a:t> -&gt; sortowanie przez </a:t>
            </a:r>
            <a:r>
              <a:rPr lang="en-US" sz="2200" u="sng">
                <a:latin typeface="Arial"/>
                <a:ea typeface="Arial"/>
                <a:cs typeface="Arial"/>
                <a:sym typeface="Arial"/>
              </a:rPr>
              <a:t>szybkie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009881"/>
                </a:solidFill>
                <a:latin typeface="Arial"/>
                <a:ea typeface="Arial"/>
                <a:cs typeface="Arial"/>
                <a:sym typeface="Arial"/>
              </a:rPr>
              <a:t>Gamma</a:t>
            </a:r>
            <a:r>
              <a:rPr lang="en-US" sz="2200">
                <a:latin typeface="Arial"/>
                <a:ea typeface="Arial"/>
                <a:cs typeface="Arial"/>
                <a:sym typeface="Arial"/>
              </a:rPr>
              <a:t> -&gt; sortowanie przez </a:t>
            </a:r>
            <a:r>
              <a:rPr lang="en-US" sz="2200" u="sng">
                <a:latin typeface="Arial"/>
                <a:ea typeface="Arial"/>
                <a:cs typeface="Arial"/>
                <a:sym typeface="Arial"/>
              </a:rPr>
              <a:t>zliczanie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ED7D31"/>
                </a:solidFill>
                <a:latin typeface="Arial"/>
                <a:ea typeface="Arial"/>
                <a:cs typeface="Arial"/>
                <a:sym typeface="Arial"/>
              </a:rPr>
              <a:t>Delta</a:t>
            </a:r>
            <a:r>
              <a:rPr lang="en-US" sz="2200">
                <a:latin typeface="Arial"/>
                <a:ea typeface="Arial"/>
                <a:cs typeface="Arial"/>
                <a:sym typeface="Arial"/>
              </a:rPr>
              <a:t> -&gt; </a:t>
            </a:r>
            <a:r>
              <a:rPr lang="en-US" sz="2200">
                <a:latin typeface="Arial"/>
                <a:ea typeface="Arial"/>
                <a:cs typeface="Arial"/>
                <a:sym typeface="Arial"/>
              </a:rPr>
              <a:t>sortowanie </a:t>
            </a:r>
            <a:r>
              <a:rPr lang="en-US" sz="2200" u="sng">
                <a:latin typeface="Arial"/>
                <a:ea typeface="Arial"/>
                <a:cs typeface="Arial"/>
                <a:sym typeface="Arial"/>
              </a:rPr>
              <a:t>scalanie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3D85C6"/>
                </a:solidFill>
                <a:latin typeface="Arial"/>
                <a:ea typeface="Arial"/>
                <a:cs typeface="Arial"/>
                <a:sym typeface="Arial"/>
              </a:rPr>
              <a:t>Epsilon</a:t>
            </a:r>
            <a:r>
              <a:rPr lang="en-US" sz="2200">
                <a:solidFill>
                  <a:srgbClr val="ED7D31"/>
                </a:solidFill>
                <a:latin typeface="Arial"/>
                <a:ea typeface="Arial"/>
                <a:cs typeface="Arial"/>
                <a:sym typeface="Arial"/>
              </a:rPr>
              <a:t> </a:t>
            </a:r>
            <a:r>
              <a:rPr lang="en-US" sz="2200">
                <a:latin typeface="Arial"/>
                <a:ea typeface="Arial"/>
                <a:cs typeface="Arial"/>
                <a:sym typeface="Arial"/>
              </a:rPr>
              <a:t>-&gt; </a:t>
            </a:r>
            <a:r>
              <a:rPr lang="en-US" sz="2200">
                <a:latin typeface="Arial"/>
                <a:ea typeface="Arial"/>
                <a:cs typeface="Arial"/>
                <a:sym typeface="Arial"/>
              </a:rPr>
              <a:t>sortowanie przez </a:t>
            </a:r>
            <a:r>
              <a:rPr lang="en-US" sz="2200" u="sng">
                <a:latin typeface="Arial"/>
                <a:ea typeface="Arial"/>
                <a:cs typeface="Arial"/>
                <a:sym typeface="Arial"/>
              </a:rPr>
              <a:t>wybieranie</a:t>
            </a:r>
            <a:endParaRPr sz="2200" u="sng">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4" name="Shape 1494"/>
        <p:cNvGrpSpPr/>
        <p:nvPr/>
      </p:nvGrpSpPr>
      <p:grpSpPr>
        <a:xfrm>
          <a:off x="0" y="0"/>
          <a:ext cx="0" cy="0"/>
          <a:chOff x="0" y="0"/>
          <a:chExt cx="0" cy="0"/>
        </a:xfrm>
      </p:grpSpPr>
      <p:sp>
        <p:nvSpPr>
          <p:cNvPr id="1495" name="Google Shape;1495;p1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Sortowania - zadania</a:t>
            </a:r>
            <a:endParaRPr>
              <a:latin typeface="Arial"/>
              <a:ea typeface="Arial"/>
              <a:cs typeface="Arial"/>
              <a:sym typeface="Arial"/>
            </a:endParaRPr>
          </a:p>
        </p:txBody>
      </p:sp>
      <p:sp>
        <p:nvSpPr>
          <p:cNvPr id="1496" name="Google Shape;1496;p164"/>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wykorzystującą algorytm sortowania [???].</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Wygeneruj różnej wielkości tablice losowych liczb [10, 100, 1000, 1000000] i wykorzystaj metodę do posortowania wartości. Sprawdź czas działania dla poszczególnych sortowań.</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testy sprawdzające poprawność działania algorytmu.</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Porównaj z innymi grupami czasy działania Waszych algorytmów.</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Testy:</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ascending by default</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depending on the order</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leave sorted array unchanged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throw exception if array is null</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not throw exception if array is zero-sized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if elements are not unique</a:t>
            </a:r>
            <a:endParaRPr sz="2200">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Google Shape;1501;p16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 dodatkowe</a:t>
            </a:r>
            <a:endParaRPr sz="2400">
              <a:solidFill>
                <a:schemeClr val="accent6"/>
              </a:solidFill>
              <a:latin typeface="Arial"/>
              <a:ea typeface="Arial"/>
              <a:cs typeface="Arial"/>
              <a:sym typeface="Arial"/>
            </a:endParaRPr>
          </a:p>
        </p:txBody>
      </p:sp>
      <p:sp>
        <p:nvSpPr>
          <p:cNvPr id="1502" name="Google Shape;1502;p165"/>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3"/>
              </a:rPr>
              <a:t>https://www.spoj.com/problems/TSORT/</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4"/>
              </a:rPr>
              <a:t>https://pl.spoj.com/problems/JSORTBIZ/</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5"/>
              </a:rPr>
              <a:t>https://pl.spoj.com/problems/XYZSORT/</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6"/>
              </a:rPr>
              <a:t>https://pl.spoj.com/problems/SBANK/</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7"/>
              </a:rPr>
              <a:t>https://www.spoj.com/problems/CODESPTB/</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a:solidFill>
                  <a:srgbClr val="FF0000"/>
                </a:solidFill>
                <a:latin typeface="Verdana"/>
                <a:ea typeface="Verdana"/>
                <a:cs typeface="Verdana"/>
                <a:sym typeface="Verdana"/>
              </a:rPr>
              <a:t>*</a:t>
            </a:r>
            <a:r>
              <a:rPr lang="en-US" sz="2400">
                <a:latin typeface="Verdana"/>
                <a:ea typeface="Verdana"/>
                <a:cs typeface="Verdana"/>
                <a:sym typeface="Verdana"/>
              </a:rPr>
              <a:t> </a:t>
            </a:r>
            <a:r>
              <a:rPr lang="en-US" sz="2400" u="sng">
                <a:solidFill>
                  <a:schemeClr val="hlink"/>
                </a:solidFill>
                <a:latin typeface="Verdana"/>
                <a:ea typeface="Verdana"/>
                <a:cs typeface="Verdana"/>
                <a:sym typeface="Verdana"/>
                <a:hlinkClick r:id="rId8"/>
              </a:rPr>
              <a:t>https://www.spoj.com/problems/SSORT/</a:t>
            </a:r>
            <a:r>
              <a:rPr lang="en-US" sz="2400">
                <a:latin typeface="Verdana"/>
                <a:ea typeface="Verdana"/>
                <a:cs typeface="Verdana"/>
                <a:sym typeface="Verdana"/>
              </a:rPr>
              <a:t> -&gt; http://isolvedaproblem.blogspot.com/2012/02/silly-sort.html</a:t>
            </a:r>
            <a:endParaRPr sz="2400">
              <a:latin typeface="Verdana"/>
              <a:ea typeface="Verdana"/>
              <a:cs typeface="Verdana"/>
              <a:sym typeface="Verdana"/>
            </a:endParaRPr>
          </a:p>
          <a:p>
            <a:pPr indent="0" lvl="0" marL="457200" rtl="0" algn="l">
              <a:spcBef>
                <a:spcPts val="0"/>
              </a:spcBef>
              <a:spcAft>
                <a:spcPts val="0"/>
              </a:spcAft>
              <a:buNone/>
            </a:pPr>
            <a:r>
              <a:t/>
            </a:r>
            <a:endParaRPr sz="2400">
              <a:latin typeface="Verdana"/>
              <a:ea typeface="Verdana"/>
              <a:cs typeface="Verdana"/>
              <a:sym typeface="Verdana"/>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Google Shape;1507;p16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Arial"/>
                <a:ea typeface="Arial"/>
                <a:cs typeface="Arial"/>
                <a:sym typeface="Arial"/>
              </a:rPr>
              <a:t>Drzewa </a:t>
            </a:r>
            <a:endParaRPr sz="3000">
              <a:latin typeface="Arial"/>
              <a:ea typeface="Arial"/>
              <a:cs typeface="Arial"/>
              <a:sym typeface="Arial"/>
            </a:endParaRPr>
          </a:p>
        </p:txBody>
      </p:sp>
      <p:pic>
        <p:nvPicPr>
          <p:cNvPr descr="Znalezione obrazy dla zapytania trees lord of the rings" id="1508" name="Google Shape;1508;p166"/>
          <p:cNvPicPr preferRelativeResize="0"/>
          <p:nvPr/>
        </p:nvPicPr>
        <p:blipFill>
          <a:blip r:embed="rId3">
            <a:alphaModFix/>
          </a:blip>
          <a:stretch>
            <a:fillRect/>
          </a:stretch>
        </p:blipFill>
        <p:spPr>
          <a:xfrm>
            <a:off x="4328613" y="1949575"/>
            <a:ext cx="3534776" cy="26544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a:t>
            </a:r>
            <a:endParaRPr>
              <a:latin typeface="Arial"/>
              <a:ea typeface="Arial"/>
              <a:cs typeface="Arial"/>
              <a:sym typeface="Arial"/>
            </a:endParaRPr>
          </a:p>
        </p:txBody>
      </p:sp>
      <p:sp>
        <p:nvSpPr>
          <p:cNvPr id="1514" name="Google Shape;1514;p167"/>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Dla każdego drzewa wyróżniony jest jeden, charakterystyczny element - korzeń. Korzeń jest jedynym elementem drzewa, który nie posiada elementów poprzednich. Dla każdego innego elementu określony jest dokładnie jeden element poprzedni. Dla każdego elementu, oprócz ostatnich, tzw. liści, istnieje co najmniej 1 element następny. Jeżeli liczba następnych elementów wynosi nie więcej niż 2 to drzewo nazywamy binarnym, jeżeli natomiast liczba elementów wynosi dokładnie 2 to drzewo nazywamy pełnym drzewem binarnym.</a:t>
            </a:r>
            <a:endParaRPr sz="2000">
              <a:latin typeface="Arial"/>
              <a:ea typeface="Arial"/>
              <a:cs typeface="Arial"/>
              <a:sym typeface="Arial"/>
            </a:endParaRPr>
          </a:p>
        </p:txBody>
      </p:sp>
      <p:pic>
        <p:nvPicPr>
          <p:cNvPr id="1515" name="Google Shape;1515;p167"/>
          <p:cNvPicPr preferRelativeResize="0"/>
          <p:nvPr/>
        </p:nvPicPr>
        <p:blipFill>
          <a:blip r:embed="rId3">
            <a:alphaModFix/>
          </a:blip>
          <a:stretch>
            <a:fillRect/>
          </a:stretch>
        </p:blipFill>
        <p:spPr>
          <a:xfrm>
            <a:off x="2843200" y="2933588"/>
            <a:ext cx="6505575" cy="37242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16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pojęcia</a:t>
            </a:r>
            <a:endParaRPr>
              <a:latin typeface="Arial"/>
              <a:ea typeface="Arial"/>
              <a:cs typeface="Arial"/>
              <a:sym typeface="Arial"/>
            </a:endParaRPr>
          </a:p>
        </p:txBody>
      </p:sp>
      <p:sp>
        <p:nvSpPr>
          <p:cNvPr id="1521" name="Google Shape;1521;p168"/>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zbudowane z węzłów i to w nich trzymane są dane</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węzły są ze sobą powiązane w sposób hierarchiczny za pomocą krawędzi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pierwszy węzeł drzewa nazywa się korzeniem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od niego "wyrastają" pozostałe węzły, które będziemy nazywać synami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synowie są węzłami podrzędnymi w strukturze hierarchicznej</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synowie tego samego ojca są nazywani braćmi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węzeł nadrzędny w stosunku do syna nazwiemy ojcem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ojcowie są węzłami nadrzędnymi w strukturze hierarchicznej</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jeśli węzeł nie posiada synów, to nazywa się liściem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jeśli węzeł posiada syna nazywa się węzłem wewnętrznym</a:t>
            </a:r>
            <a:endParaRPr sz="2800">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16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a:t>
            </a:r>
            <a:endParaRPr>
              <a:latin typeface="Arial"/>
              <a:ea typeface="Arial"/>
              <a:cs typeface="Arial"/>
              <a:sym typeface="Arial"/>
            </a:endParaRPr>
          </a:p>
        </p:txBody>
      </p:sp>
      <p:sp>
        <p:nvSpPr>
          <p:cNvPr id="1527" name="Google Shape;1527;p169"/>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rial"/>
              <a:ea typeface="Arial"/>
              <a:cs typeface="Arial"/>
              <a:sym typeface="Arial"/>
            </a:endParaRPr>
          </a:p>
        </p:txBody>
      </p:sp>
      <p:pic>
        <p:nvPicPr>
          <p:cNvPr id="1528" name="Google Shape;1528;p169"/>
          <p:cNvPicPr preferRelativeResize="0"/>
          <p:nvPr/>
        </p:nvPicPr>
        <p:blipFill>
          <a:blip r:embed="rId3">
            <a:alphaModFix/>
          </a:blip>
          <a:stretch>
            <a:fillRect/>
          </a:stretch>
        </p:blipFill>
        <p:spPr>
          <a:xfrm>
            <a:off x="0" y="963000"/>
            <a:ext cx="12191999" cy="589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Pseudokod</a:t>
            </a:r>
            <a:endParaRPr b="1" sz="3000">
              <a:latin typeface="Arial"/>
              <a:ea typeface="Arial"/>
              <a:cs typeface="Arial"/>
              <a:sym typeface="Arial"/>
            </a:endParaRPr>
          </a:p>
        </p:txBody>
      </p:sp>
      <p:sp>
        <p:nvSpPr>
          <p:cNvPr id="377" name="Google Shape;377;p4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1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przykładowe operacje</a:t>
            </a:r>
            <a:endParaRPr>
              <a:latin typeface="Arial"/>
              <a:ea typeface="Arial"/>
              <a:cs typeface="Arial"/>
              <a:sym typeface="Arial"/>
            </a:endParaRPr>
          </a:p>
        </p:txBody>
      </p:sp>
      <p:sp>
        <p:nvSpPr>
          <p:cNvPr id="1534" name="Google Shape;1534;p170"/>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85BC20"/>
              </a:buClr>
              <a:buSzPts val="2000"/>
              <a:buFont typeface="Arial"/>
              <a:buChar char="●"/>
            </a:pPr>
            <a:r>
              <a:rPr lang="en-US" sz="2000">
                <a:solidFill>
                  <a:srgbClr val="85BC20"/>
                </a:solidFill>
                <a:latin typeface="Arial"/>
                <a:ea typeface="Arial"/>
                <a:cs typeface="Arial"/>
                <a:sym typeface="Arial"/>
              </a:rPr>
              <a:t>wyszukiwanie elementu</a:t>
            </a:r>
            <a:endParaRPr sz="2000">
              <a:solidFill>
                <a:srgbClr val="85BC2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20999D"/>
              </a:buClr>
              <a:buSzPts val="2000"/>
              <a:buFont typeface="Arial"/>
              <a:buChar char="●"/>
            </a:pPr>
            <a:r>
              <a:rPr lang="en-US" sz="2000">
                <a:solidFill>
                  <a:srgbClr val="20999D"/>
                </a:solidFill>
                <a:latin typeface="Arial"/>
                <a:ea typeface="Arial"/>
                <a:cs typeface="Arial"/>
                <a:sym typeface="Arial"/>
              </a:rPr>
              <a:t>dodanie elementu</a:t>
            </a:r>
            <a:endParaRPr sz="2000">
              <a:solidFill>
                <a:srgbClr val="20999D"/>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42719B"/>
              </a:buClr>
              <a:buSzPts val="2000"/>
              <a:buFont typeface="Arial"/>
              <a:buChar char="●"/>
            </a:pPr>
            <a:r>
              <a:rPr lang="en-US" sz="2000">
                <a:solidFill>
                  <a:srgbClr val="42719B"/>
                </a:solidFill>
                <a:latin typeface="Arial"/>
                <a:ea typeface="Arial"/>
                <a:cs typeface="Arial"/>
                <a:sym typeface="Arial"/>
              </a:rPr>
              <a:t>usunięcie elementu</a:t>
            </a:r>
            <a:endParaRPr sz="2000">
              <a:solidFill>
                <a:srgbClr val="42719B"/>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009881"/>
              </a:buClr>
              <a:buSzPts val="2000"/>
              <a:buFont typeface="Arial"/>
              <a:buChar char="●"/>
            </a:pPr>
            <a:r>
              <a:rPr lang="en-US" sz="2000">
                <a:solidFill>
                  <a:srgbClr val="009881"/>
                </a:solidFill>
                <a:latin typeface="Arial"/>
                <a:ea typeface="Arial"/>
                <a:cs typeface="Arial"/>
                <a:sym typeface="Arial"/>
              </a:rPr>
              <a:t>znajdywanie najniższego wspólnego przodka dwóch węzłów</a:t>
            </a:r>
            <a:endParaRPr sz="2000">
              <a:solidFill>
                <a:srgbClr val="009881"/>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przechodzenie drzewa (tree traversal)</a:t>
            </a:r>
            <a:endParaRPr sz="2000">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wzdłużne (pre-order)</a:t>
            </a:r>
            <a:endParaRPr sz="2000">
              <a:solidFill>
                <a:srgbClr val="775973"/>
              </a:solidFill>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poprzeczne (in-order)</a:t>
            </a:r>
            <a:endParaRPr sz="2000">
              <a:solidFill>
                <a:srgbClr val="775973"/>
              </a:solidFill>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wsteczne (post-order)</a:t>
            </a:r>
            <a:endParaRPr sz="2000">
              <a:solidFill>
                <a:srgbClr val="775973"/>
              </a:solidFill>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solidFill>
                  <a:srgbClr val="775973"/>
                </a:solidFill>
                <a:latin typeface="Arial"/>
                <a:ea typeface="Arial"/>
                <a:cs typeface="Arial"/>
                <a:sym typeface="Arial"/>
              </a:rPr>
              <a:t>poziomami (level-order)</a:t>
            </a:r>
            <a:br>
              <a:rPr lang="en-US" sz="2000">
                <a:latin typeface="Arial"/>
                <a:ea typeface="Arial"/>
                <a:cs typeface="Arial"/>
                <a:sym typeface="Arial"/>
              </a:rPr>
            </a:br>
            <a:endParaRPr sz="2000">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17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wzdłużne (pre-order) </a:t>
            </a:r>
            <a:endParaRPr>
              <a:latin typeface="Arial"/>
              <a:ea typeface="Arial"/>
              <a:cs typeface="Arial"/>
              <a:sym typeface="Arial"/>
            </a:endParaRPr>
          </a:p>
        </p:txBody>
      </p:sp>
      <p:pic>
        <p:nvPicPr>
          <p:cNvPr id="1540" name="Google Shape;1540;p171"/>
          <p:cNvPicPr preferRelativeResize="0"/>
          <p:nvPr/>
        </p:nvPicPr>
        <p:blipFill>
          <a:blip r:embed="rId3">
            <a:alphaModFix/>
          </a:blip>
          <a:stretch>
            <a:fillRect/>
          </a:stretch>
        </p:blipFill>
        <p:spPr>
          <a:xfrm>
            <a:off x="847725" y="1188624"/>
            <a:ext cx="10496550" cy="48387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4" name="Shape 1544"/>
        <p:cNvGrpSpPr/>
        <p:nvPr/>
      </p:nvGrpSpPr>
      <p:grpSpPr>
        <a:xfrm>
          <a:off x="0" y="0"/>
          <a:ext cx="0" cy="0"/>
          <a:chOff x="0" y="0"/>
          <a:chExt cx="0" cy="0"/>
        </a:xfrm>
      </p:grpSpPr>
      <p:sp>
        <p:nvSpPr>
          <p:cNvPr id="1545" name="Google Shape;1545;p1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poprzeczne (in-order) </a:t>
            </a:r>
            <a:endParaRPr>
              <a:latin typeface="Arial"/>
              <a:ea typeface="Arial"/>
              <a:cs typeface="Arial"/>
              <a:sym typeface="Arial"/>
            </a:endParaRPr>
          </a:p>
        </p:txBody>
      </p:sp>
      <p:pic>
        <p:nvPicPr>
          <p:cNvPr id="1546" name="Google Shape;1546;p172"/>
          <p:cNvPicPr preferRelativeResize="0"/>
          <p:nvPr/>
        </p:nvPicPr>
        <p:blipFill>
          <a:blip r:embed="rId3">
            <a:alphaModFix/>
          </a:blip>
          <a:stretch>
            <a:fillRect/>
          </a:stretch>
        </p:blipFill>
        <p:spPr>
          <a:xfrm>
            <a:off x="847725" y="1204874"/>
            <a:ext cx="10496550" cy="48387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1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wsteczne (post-order) </a:t>
            </a:r>
            <a:endParaRPr>
              <a:latin typeface="Arial"/>
              <a:ea typeface="Arial"/>
              <a:cs typeface="Arial"/>
              <a:sym typeface="Arial"/>
            </a:endParaRPr>
          </a:p>
        </p:txBody>
      </p:sp>
      <p:pic>
        <p:nvPicPr>
          <p:cNvPr id="1552" name="Google Shape;1552;p173"/>
          <p:cNvPicPr preferRelativeResize="0"/>
          <p:nvPr/>
        </p:nvPicPr>
        <p:blipFill>
          <a:blip r:embed="rId3">
            <a:alphaModFix/>
          </a:blip>
          <a:stretch>
            <a:fillRect/>
          </a:stretch>
        </p:blipFill>
        <p:spPr>
          <a:xfrm>
            <a:off x="847725" y="1221149"/>
            <a:ext cx="10496550" cy="48387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poziomami (level-order) </a:t>
            </a:r>
            <a:endParaRPr>
              <a:latin typeface="Arial"/>
              <a:ea typeface="Arial"/>
              <a:cs typeface="Arial"/>
              <a:sym typeface="Arial"/>
            </a:endParaRPr>
          </a:p>
        </p:txBody>
      </p:sp>
      <p:pic>
        <p:nvPicPr>
          <p:cNvPr id="1558" name="Google Shape;1558;p174"/>
          <p:cNvPicPr preferRelativeResize="0"/>
          <p:nvPr/>
        </p:nvPicPr>
        <p:blipFill>
          <a:blip r:embed="rId3">
            <a:alphaModFix/>
          </a:blip>
          <a:stretch>
            <a:fillRect/>
          </a:stretch>
        </p:blipFill>
        <p:spPr>
          <a:xfrm>
            <a:off x="2023525" y="1196749"/>
            <a:ext cx="8067675" cy="48387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2" name="Shape 1562"/>
        <p:cNvGrpSpPr/>
        <p:nvPr/>
      </p:nvGrpSpPr>
      <p:grpSpPr>
        <a:xfrm>
          <a:off x="0" y="0"/>
          <a:ext cx="0" cy="0"/>
          <a:chOff x="0" y="0"/>
          <a:chExt cx="0" cy="0"/>
        </a:xfrm>
      </p:grpSpPr>
      <p:sp>
        <p:nvSpPr>
          <p:cNvPr id="1563" name="Google Shape;1563;p17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porównanie przejść</a:t>
            </a:r>
            <a:endParaRPr>
              <a:latin typeface="Arial"/>
              <a:ea typeface="Arial"/>
              <a:cs typeface="Arial"/>
              <a:sym typeface="Arial"/>
            </a:endParaRPr>
          </a:p>
        </p:txBody>
      </p:sp>
      <p:pic>
        <p:nvPicPr>
          <p:cNvPr id="1564" name="Google Shape;1564;p175"/>
          <p:cNvPicPr preferRelativeResize="0"/>
          <p:nvPr/>
        </p:nvPicPr>
        <p:blipFill>
          <a:blip r:embed="rId3">
            <a:alphaModFix/>
          </a:blip>
          <a:stretch>
            <a:fillRect/>
          </a:stretch>
        </p:blipFill>
        <p:spPr>
          <a:xfrm>
            <a:off x="714375" y="1671637"/>
            <a:ext cx="10763250" cy="35147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1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70" name="Google Shape;1570;p176"/>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Dla regularnego drzewa binarnego liczba węzłów na poziomie k-tym jest zawsze równa </a:t>
            </a:r>
            <a:r>
              <a:rPr lang="en-US" sz="2000" u="sng">
                <a:solidFill>
                  <a:srgbClr val="009881"/>
                </a:solidFill>
                <a:latin typeface="Arial"/>
                <a:ea typeface="Arial"/>
                <a:cs typeface="Arial"/>
                <a:sym typeface="Arial"/>
              </a:rPr>
              <a:t>2</a:t>
            </a:r>
            <a:r>
              <a:rPr baseline="30000" lang="en-US" sz="2000" u="sng">
                <a:solidFill>
                  <a:srgbClr val="009881"/>
                </a:solidFill>
                <a:latin typeface="Arial"/>
                <a:ea typeface="Arial"/>
                <a:cs typeface="Arial"/>
                <a:sym typeface="Arial"/>
              </a:rPr>
              <a:t>k</a:t>
            </a:r>
            <a:br>
              <a:rPr lang="en-US" sz="2000">
                <a:solidFill>
                  <a:srgbClr val="009881"/>
                </a:solidFill>
                <a:latin typeface="Arial"/>
                <a:ea typeface="Arial"/>
                <a:cs typeface="Arial"/>
                <a:sym typeface="Arial"/>
              </a:rPr>
            </a:br>
            <a:r>
              <a:rPr lang="en-US" sz="2000">
                <a:solidFill>
                  <a:srgbClr val="20999D"/>
                </a:solidFill>
                <a:latin typeface="Arial"/>
                <a:ea typeface="Arial"/>
                <a:cs typeface="Arial"/>
                <a:sym typeface="Arial"/>
              </a:rPr>
              <a:t>Liczba wszystkich węzłów, czyli rozmiar drzewa jest równa </a:t>
            </a:r>
            <a:r>
              <a:rPr lang="en-US" sz="2000" u="sng">
                <a:solidFill>
                  <a:srgbClr val="009881"/>
                </a:solidFill>
                <a:latin typeface="Arial"/>
                <a:ea typeface="Arial"/>
                <a:cs typeface="Arial"/>
                <a:sym typeface="Arial"/>
              </a:rPr>
              <a:t>2</a:t>
            </a:r>
            <a:r>
              <a:rPr baseline="30000" lang="en-US" sz="2000" u="sng">
                <a:solidFill>
                  <a:srgbClr val="009881"/>
                </a:solidFill>
                <a:latin typeface="Arial"/>
                <a:ea typeface="Arial"/>
                <a:cs typeface="Arial"/>
                <a:sym typeface="Arial"/>
              </a:rPr>
              <a:t>p</a:t>
            </a:r>
            <a:r>
              <a:rPr lang="en-US" sz="2000" u="sng">
                <a:solidFill>
                  <a:srgbClr val="009881"/>
                </a:solidFill>
                <a:latin typeface="Arial"/>
                <a:ea typeface="Arial"/>
                <a:cs typeface="Arial"/>
                <a:sym typeface="Arial"/>
              </a:rPr>
              <a:t> - 1</a:t>
            </a:r>
            <a:r>
              <a:rPr lang="en-US" sz="2000">
                <a:solidFill>
                  <a:srgbClr val="20999D"/>
                </a:solidFill>
                <a:latin typeface="Arial"/>
                <a:ea typeface="Arial"/>
                <a:cs typeface="Arial"/>
                <a:sym typeface="Arial"/>
              </a:rPr>
              <a:t>, gdzie p oznacza liczbę poziomów</a:t>
            </a:r>
            <a:endParaRPr sz="2000">
              <a:solidFill>
                <a:srgbClr val="009881"/>
              </a:solidFill>
              <a:latin typeface="Arial"/>
              <a:ea typeface="Arial"/>
              <a:cs typeface="Arial"/>
              <a:sym typeface="Arial"/>
            </a:endParaRPr>
          </a:p>
        </p:txBody>
      </p:sp>
      <p:pic>
        <p:nvPicPr>
          <p:cNvPr id="1571" name="Google Shape;1571;p176"/>
          <p:cNvPicPr preferRelativeResize="0"/>
          <p:nvPr/>
        </p:nvPicPr>
        <p:blipFill>
          <a:blip r:embed="rId3">
            <a:alphaModFix/>
          </a:blip>
          <a:stretch>
            <a:fillRect/>
          </a:stretch>
        </p:blipFill>
        <p:spPr>
          <a:xfrm>
            <a:off x="1809750" y="2277725"/>
            <a:ext cx="8572500" cy="32004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77" name="Google Shape;1577;p177"/>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Każdy z węzłów można ponumerować idąc od lewej do prawej</a:t>
            </a:r>
            <a:endParaRPr sz="2000">
              <a:solidFill>
                <a:srgbClr val="009881"/>
              </a:solidFill>
              <a:latin typeface="Arial"/>
              <a:ea typeface="Arial"/>
              <a:cs typeface="Arial"/>
              <a:sym typeface="Arial"/>
            </a:endParaRPr>
          </a:p>
        </p:txBody>
      </p:sp>
      <p:pic>
        <p:nvPicPr>
          <p:cNvPr id="1578" name="Google Shape;1578;p177"/>
          <p:cNvPicPr preferRelativeResize="0"/>
          <p:nvPr/>
        </p:nvPicPr>
        <p:blipFill>
          <a:blip r:embed="rId3">
            <a:alphaModFix/>
          </a:blip>
          <a:stretch>
            <a:fillRect/>
          </a:stretch>
        </p:blipFill>
        <p:spPr>
          <a:xfrm>
            <a:off x="1756950" y="1747174"/>
            <a:ext cx="8680800" cy="412995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7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84" name="Google Shape;1584;p178"/>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Numery węzłów są powiązane ze strukturą hierarchii drzewa prostymi zależnościami</a:t>
            </a:r>
            <a:endParaRPr sz="2000">
              <a:solidFill>
                <a:srgbClr val="009881"/>
              </a:solidFill>
              <a:latin typeface="Arial"/>
              <a:ea typeface="Arial"/>
              <a:cs typeface="Arial"/>
              <a:sym typeface="Arial"/>
            </a:endParaRPr>
          </a:p>
        </p:txBody>
      </p:sp>
      <p:pic>
        <p:nvPicPr>
          <p:cNvPr id="1585" name="Google Shape;1585;p178"/>
          <p:cNvPicPr preferRelativeResize="0"/>
          <p:nvPr/>
        </p:nvPicPr>
        <p:blipFill>
          <a:blip r:embed="rId3">
            <a:alphaModFix/>
          </a:blip>
          <a:stretch>
            <a:fillRect/>
          </a:stretch>
        </p:blipFill>
        <p:spPr>
          <a:xfrm>
            <a:off x="105750" y="1895475"/>
            <a:ext cx="6438900" cy="3067050"/>
          </a:xfrm>
          <a:prstGeom prst="rect">
            <a:avLst/>
          </a:prstGeom>
          <a:noFill/>
          <a:ln>
            <a:noFill/>
          </a:ln>
        </p:spPr>
      </p:pic>
      <p:pic>
        <p:nvPicPr>
          <p:cNvPr id="1586" name="Google Shape;1586;p178"/>
          <p:cNvPicPr preferRelativeResize="0"/>
          <p:nvPr/>
        </p:nvPicPr>
        <p:blipFill>
          <a:blip r:embed="rId4">
            <a:alphaModFix/>
          </a:blip>
          <a:stretch>
            <a:fillRect/>
          </a:stretch>
        </p:blipFill>
        <p:spPr>
          <a:xfrm>
            <a:off x="6843225" y="1463775"/>
            <a:ext cx="990600" cy="4210050"/>
          </a:xfrm>
          <a:prstGeom prst="rect">
            <a:avLst/>
          </a:prstGeom>
          <a:noFill/>
          <a:ln>
            <a:noFill/>
          </a:ln>
        </p:spPr>
      </p:pic>
      <p:pic>
        <p:nvPicPr>
          <p:cNvPr id="1587" name="Google Shape;1587;p178"/>
          <p:cNvPicPr preferRelativeResize="0"/>
          <p:nvPr/>
        </p:nvPicPr>
        <p:blipFill>
          <a:blip r:embed="rId5">
            <a:alphaModFix/>
          </a:blip>
          <a:stretch>
            <a:fillRect/>
          </a:stretch>
        </p:blipFill>
        <p:spPr>
          <a:xfrm>
            <a:off x="8132388" y="1959075"/>
            <a:ext cx="3971925" cy="32194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sp>
        <p:nvSpPr>
          <p:cNvPr id="1592" name="Google Shape;1592;p1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 - </a:t>
            </a:r>
            <a:r>
              <a:rPr lang="en-US" sz="3600" u="sng">
                <a:solidFill>
                  <a:schemeClr val="hlink"/>
                </a:solidFill>
                <a:latin typeface="Arial"/>
                <a:ea typeface="Arial"/>
                <a:cs typeface="Arial"/>
                <a:sym typeface="Arial"/>
                <a:hlinkClick r:id="rId3"/>
              </a:rPr>
              <a:t>https://visualgo.net/en/bst</a:t>
            </a:r>
            <a:endParaRPr sz="2400">
              <a:solidFill>
                <a:schemeClr val="accent6"/>
              </a:solidFill>
              <a:latin typeface="Arial"/>
              <a:ea typeface="Arial"/>
              <a:cs typeface="Arial"/>
              <a:sym typeface="Arial"/>
            </a:endParaRPr>
          </a:p>
        </p:txBody>
      </p:sp>
      <p:sp>
        <p:nvSpPr>
          <p:cNvPr id="1593" name="Google Shape;1593;p179"/>
          <p:cNvSpPr txBox="1"/>
          <p:nvPr>
            <p:ph idx="4294967295" type="ctrTitle"/>
          </p:nvPr>
        </p:nvSpPr>
        <p:spPr>
          <a:xfrm>
            <a:off x="170425" y="1115400"/>
            <a:ext cx="11841300" cy="499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klasy </a:t>
            </a:r>
            <a:r>
              <a:rPr lang="en-US" sz="2400" u="sng">
                <a:latin typeface="Arial"/>
                <a:ea typeface="Arial"/>
                <a:cs typeface="Arial"/>
                <a:sym typeface="Arial"/>
              </a:rPr>
              <a:t>Tree</a:t>
            </a:r>
            <a:r>
              <a:rPr lang="en-US" sz="2400">
                <a:latin typeface="Arial"/>
                <a:ea typeface="Arial"/>
                <a:cs typeface="Arial"/>
                <a:sym typeface="Arial"/>
              </a:rPr>
              <a:t> i </a:t>
            </a:r>
            <a:r>
              <a:rPr lang="en-US" sz="2400" u="sng">
                <a:latin typeface="Arial"/>
                <a:ea typeface="Arial"/>
                <a:cs typeface="Arial"/>
                <a:sym typeface="Arial"/>
              </a:rPr>
              <a:t>Node</a:t>
            </a:r>
            <a:r>
              <a:rPr lang="en-US" sz="2400">
                <a:latin typeface="Arial"/>
                <a:ea typeface="Arial"/>
                <a:cs typeface="Arial"/>
                <a:sym typeface="Arial"/>
              </a:rPr>
              <a:t>, które pozwolą zbudować binarne drzewo poszukiwań  (ang. Binary Search Tree (</a:t>
            </a:r>
            <a:r>
              <a:rPr b="1" lang="en-US" sz="2400">
                <a:latin typeface="Arial"/>
                <a:ea typeface="Arial"/>
                <a:cs typeface="Arial"/>
                <a:sym typeface="Arial"/>
              </a:rPr>
              <a:t>BST</a:t>
            </a:r>
            <a:r>
              <a:rPr lang="en-US" sz="2400">
                <a:latin typeface="Arial"/>
                <a:ea typeface="Arial"/>
                <a:cs typeface="Arial"/>
                <a:sym typeface="Arial"/>
              </a:rPr>
              <a:t>)) przechowujące wartości typu </a:t>
            </a:r>
            <a:r>
              <a:rPr lang="en-US" sz="2400" u="sng">
                <a:latin typeface="Arial"/>
                <a:ea typeface="Arial"/>
                <a:cs typeface="Arial"/>
                <a:sym typeface="Arial"/>
              </a:rPr>
              <a:t>int</a:t>
            </a:r>
            <a:r>
              <a:rPr lang="en-US" sz="2400">
                <a:latin typeface="Arial"/>
                <a:ea typeface="Arial"/>
                <a:cs typeface="Arial"/>
                <a:sym typeface="Arial"/>
              </a:rPr>
              <a:t>.</a:t>
            </a:r>
            <a:endParaRPr sz="2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przechodzącą drzewo systemem (zacznij od pseudokodu):</a:t>
            </a:r>
            <a:endParaRPr sz="2400">
              <a:latin typeface="Arial"/>
              <a:ea typeface="Arial"/>
              <a:cs typeface="Arial"/>
              <a:sym typeface="Arial"/>
            </a:endParaRPr>
          </a:p>
          <a:p>
            <a:pPr indent="-381000" lvl="1" marL="914400" rtl="0" algn="l">
              <a:spcBef>
                <a:spcPts val="0"/>
              </a:spcBef>
              <a:spcAft>
                <a:spcPts val="0"/>
              </a:spcAft>
              <a:buSzPts val="2400"/>
              <a:buAutoNum type="alphaLcPeriod"/>
            </a:pPr>
            <a:r>
              <a:rPr lang="en-US" sz="2400" u="sng">
                <a:solidFill>
                  <a:schemeClr val="dk1"/>
                </a:solidFill>
              </a:rPr>
              <a:t>in-order</a:t>
            </a:r>
            <a:endParaRPr sz="2400" u="sng">
              <a:solidFill>
                <a:schemeClr val="dk1"/>
              </a:solidFill>
            </a:endParaRPr>
          </a:p>
          <a:p>
            <a:pPr indent="-381000" lvl="1" marL="914400" rtl="0" algn="l">
              <a:spcBef>
                <a:spcPts val="0"/>
              </a:spcBef>
              <a:spcAft>
                <a:spcPts val="0"/>
              </a:spcAft>
              <a:buSzPts val="2400"/>
              <a:buAutoNum type="alphaLcPeriod"/>
            </a:pPr>
            <a:r>
              <a:rPr lang="en-US" sz="2400">
                <a:solidFill>
                  <a:srgbClr val="FF0000"/>
                </a:solidFill>
              </a:rPr>
              <a:t>* </a:t>
            </a:r>
            <a:r>
              <a:rPr lang="en-US" sz="2400" u="sng"/>
              <a:t>pre-order</a:t>
            </a:r>
            <a:r>
              <a:rPr lang="en-US" sz="2400"/>
              <a:t> </a:t>
            </a:r>
            <a:endParaRPr sz="2400"/>
          </a:p>
          <a:p>
            <a:pPr indent="-381000" lvl="1" marL="914400" rtl="0" algn="l">
              <a:spcBef>
                <a:spcPts val="0"/>
              </a:spcBef>
              <a:spcAft>
                <a:spcPts val="0"/>
              </a:spcAft>
              <a:buSzPts val="2400"/>
              <a:buAutoNum type="alphaLcPeriod"/>
            </a:pPr>
            <a:r>
              <a:rPr lang="en-US" sz="2400">
                <a:solidFill>
                  <a:srgbClr val="FF0000"/>
                </a:solidFill>
              </a:rPr>
              <a:t>* </a:t>
            </a:r>
            <a:r>
              <a:rPr lang="en-US" sz="2400" u="sng"/>
              <a:t>post-order</a:t>
            </a:r>
            <a:endParaRPr sz="2400"/>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metodę zwracającą liczbę liści w drzewie</a:t>
            </a:r>
            <a:r>
              <a:rPr lang="en-US" sz="2400">
                <a:solidFill>
                  <a:srgbClr val="515151"/>
                </a:solidFill>
                <a:latin typeface="Arial"/>
                <a:ea typeface="Arial"/>
                <a:cs typeface="Arial"/>
                <a:sym typeface="Arial"/>
              </a:rPr>
              <a:t> (pseudokod na następnym slajdzie)</a:t>
            </a:r>
            <a:endParaRPr sz="2400">
              <a:solidFill>
                <a:srgbClr val="515151"/>
              </a:solidFill>
              <a:latin typeface="Arial"/>
              <a:ea typeface="Arial"/>
              <a:cs typeface="Arial"/>
              <a:sym typeface="Arial"/>
            </a:endParaRPr>
          </a:p>
          <a:p>
            <a:pPr indent="0" lvl="0" marL="457200" rtl="0" algn="l">
              <a:spcBef>
                <a:spcPts val="0"/>
              </a:spcBef>
              <a:spcAft>
                <a:spcPts val="0"/>
              </a:spcAft>
              <a:buNone/>
            </a:pPr>
            <a:r>
              <a:t/>
            </a:r>
            <a:endParaRPr sz="1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metodę, która obliczy wysokość drzewa</a:t>
            </a:r>
            <a:r>
              <a:rPr lang="en-US" sz="2400">
                <a:solidFill>
                  <a:srgbClr val="515151"/>
                </a:solidFill>
                <a:latin typeface="Arial"/>
                <a:ea typeface="Arial"/>
                <a:cs typeface="Arial"/>
                <a:sym typeface="Arial"/>
              </a:rPr>
              <a:t> (pseudokod na następnym slajdzie)</a:t>
            </a:r>
            <a:endParaRPr sz="2400">
              <a:solidFill>
                <a:srgbClr val="515151"/>
              </a:solidFill>
              <a:latin typeface="Arial"/>
              <a:ea typeface="Arial"/>
              <a:cs typeface="Arial"/>
              <a:sym typeface="Arial"/>
            </a:endParaRPr>
          </a:p>
          <a:p>
            <a:pPr indent="0" lvl="0" marL="457200" rtl="0" algn="l">
              <a:spcBef>
                <a:spcPts val="0"/>
              </a:spcBef>
              <a:spcAft>
                <a:spcPts val="0"/>
              </a:spcAft>
              <a:buNone/>
            </a:pPr>
            <a:r>
              <a:t/>
            </a:r>
            <a:endParaRPr sz="1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testy sprawdzające Twój kod.</a:t>
            </a:r>
            <a:endParaRPr sz="2400">
              <a:latin typeface="Arial"/>
              <a:ea typeface="Arial"/>
              <a:cs typeface="Arial"/>
              <a:sym typeface="Arial"/>
            </a:endParaRPr>
          </a:p>
        </p:txBody>
      </p:sp>
      <p:sp>
        <p:nvSpPr>
          <p:cNvPr id="1594" name="Google Shape;1594;p179"/>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83" name="Google Shape;383;p45"/>
          <p:cNvSpPr txBox="1"/>
          <p:nvPr>
            <p:ph idx="4294967295" type="ctrTitle"/>
          </p:nvPr>
        </p:nvSpPr>
        <p:spPr>
          <a:xfrm>
            <a:off x="1570050" y="1429200"/>
            <a:ext cx="9051900" cy="3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Arial"/>
                <a:ea typeface="Arial"/>
                <a:cs typeface="Arial"/>
                <a:sym typeface="Arial"/>
              </a:rPr>
              <a:t>uruchom_rzutnik()</a:t>
            </a:r>
            <a:endParaRPr sz="2400">
              <a:solidFill>
                <a:schemeClr val="accent2"/>
              </a:solidFill>
              <a:latin typeface="Arial"/>
              <a:ea typeface="Arial"/>
              <a:cs typeface="Arial"/>
              <a:sym typeface="Arial"/>
            </a:endParaRPr>
          </a:p>
          <a:p>
            <a:pPr indent="0" lvl="0" marL="457200" rtl="0" algn="l">
              <a:spcBef>
                <a:spcPts val="0"/>
              </a:spcBef>
              <a:spcAft>
                <a:spcPts val="0"/>
              </a:spcAft>
              <a:buNone/>
            </a:pPr>
            <a:r>
              <a:rPr lang="en-US" sz="2400">
                <a:solidFill>
                  <a:srgbClr val="009881"/>
                </a:solidFill>
                <a:latin typeface="Arial"/>
                <a:ea typeface="Arial"/>
                <a:cs typeface="Arial"/>
                <a:sym typeface="Arial"/>
              </a:rPr>
              <a:t>jezeli</a:t>
            </a:r>
            <a:r>
              <a:rPr lang="en-US" sz="2400">
                <a:latin typeface="Arial"/>
                <a:ea typeface="Arial"/>
                <a:cs typeface="Arial"/>
                <a:sym typeface="Arial"/>
              </a:rPr>
              <a:t> (</a:t>
            </a:r>
            <a:r>
              <a:rPr lang="en-US" sz="2400">
                <a:solidFill>
                  <a:srgbClr val="85BC20"/>
                </a:solidFill>
                <a:latin typeface="Arial"/>
                <a:ea typeface="Arial"/>
                <a:cs typeface="Arial"/>
                <a:sym typeface="Arial"/>
              </a:rPr>
              <a:t>RZUTNIK_PODLACZONY_DO_PRADU</a:t>
            </a:r>
            <a:r>
              <a:rPr lang="en-US" sz="2400">
                <a:latin typeface="Arial"/>
                <a:ea typeface="Arial"/>
                <a:cs typeface="Arial"/>
                <a:sym typeface="Arial"/>
              </a:rPr>
              <a:t>)</a:t>
            </a:r>
            <a:endParaRPr sz="2400">
              <a:latin typeface="Arial"/>
              <a:ea typeface="Arial"/>
              <a:cs typeface="Arial"/>
              <a:sym typeface="Arial"/>
            </a:endParaRPr>
          </a:p>
          <a:p>
            <a:pPr indent="457200" lvl="0" marL="457200" rtl="0" algn="l">
              <a:spcBef>
                <a:spcPts val="0"/>
              </a:spcBef>
              <a:spcAft>
                <a:spcPts val="0"/>
              </a:spcAft>
              <a:buNone/>
            </a:pPr>
            <a:r>
              <a:rPr lang="en-US" sz="2400">
                <a:solidFill>
                  <a:srgbClr val="009881"/>
                </a:solidFill>
                <a:latin typeface="Arial"/>
                <a:ea typeface="Arial"/>
                <a:cs typeface="Arial"/>
                <a:sym typeface="Arial"/>
              </a:rPr>
              <a:t>jezeli</a:t>
            </a:r>
            <a:r>
              <a:rPr lang="en-US" sz="2400">
                <a:latin typeface="Arial"/>
                <a:ea typeface="Arial"/>
                <a:cs typeface="Arial"/>
                <a:sym typeface="Arial"/>
              </a:rPr>
              <a:t> (</a:t>
            </a:r>
            <a:r>
              <a:rPr lang="en-US" sz="2400">
                <a:solidFill>
                  <a:srgbClr val="85BC20"/>
                </a:solidFill>
                <a:latin typeface="Arial"/>
                <a:ea typeface="Arial"/>
                <a:cs typeface="Arial"/>
                <a:sym typeface="Arial"/>
              </a:rPr>
              <a:t>RZUTNIK_PODLACZONY_DO_KOMPUTERA</a:t>
            </a:r>
            <a:r>
              <a:rPr lang="en-US" sz="2400">
                <a:latin typeface="Arial"/>
                <a:ea typeface="Arial"/>
                <a:cs typeface="Arial"/>
                <a:sym typeface="Arial"/>
              </a:rPr>
              <a:t>)</a:t>
            </a:r>
            <a:endParaRPr sz="2400">
              <a:latin typeface="Arial"/>
              <a:ea typeface="Arial"/>
              <a:cs typeface="Arial"/>
              <a:sym typeface="Arial"/>
            </a:endParaRPr>
          </a:p>
          <a:p>
            <a:pPr indent="457200" lvl="0" marL="914400" rtl="0" algn="l">
              <a:spcBef>
                <a:spcPts val="0"/>
              </a:spcBef>
              <a:spcAft>
                <a:spcPts val="0"/>
              </a:spcAft>
              <a:buNone/>
            </a:pPr>
            <a:r>
              <a:rPr lang="en-US" sz="2400">
                <a:solidFill>
                  <a:srgbClr val="42719B"/>
                </a:solidFill>
                <a:latin typeface="Arial"/>
                <a:ea typeface="Arial"/>
                <a:cs typeface="Arial"/>
                <a:sym typeface="Arial"/>
              </a:rPr>
              <a:t>WLACZ_RZUTNIK</a:t>
            </a:r>
            <a:endParaRPr sz="2400">
              <a:solidFill>
                <a:srgbClr val="42719B"/>
              </a:solidFill>
              <a:latin typeface="Arial"/>
              <a:ea typeface="Arial"/>
              <a:cs typeface="Arial"/>
              <a:sym typeface="Arial"/>
            </a:endParaRPr>
          </a:p>
          <a:p>
            <a:pPr indent="457200" lvl="0" marL="914400" rtl="0" algn="l">
              <a:spcBef>
                <a:spcPts val="0"/>
              </a:spcBef>
              <a:spcAft>
                <a:spcPts val="0"/>
              </a:spcAft>
              <a:buNone/>
            </a:pPr>
            <a:r>
              <a:rPr lang="en-US" sz="2400">
                <a:solidFill>
                  <a:srgbClr val="5B0F00"/>
                </a:solidFill>
                <a:latin typeface="Arial"/>
                <a:ea typeface="Arial"/>
                <a:cs typeface="Arial"/>
                <a:sym typeface="Arial"/>
              </a:rPr>
              <a:t>KONIEC</a:t>
            </a:r>
            <a:endParaRPr sz="2400">
              <a:solidFill>
                <a:srgbClr val="5B0F00"/>
              </a:solidFill>
              <a:latin typeface="Arial"/>
              <a:ea typeface="Arial"/>
              <a:cs typeface="Arial"/>
              <a:sym typeface="Arial"/>
            </a:endParaRPr>
          </a:p>
          <a:p>
            <a:pPr indent="0" lvl="0" marL="914400" rtl="0" algn="l">
              <a:spcBef>
                <a:spcPts val="0"/>
              </a:spcBef>
              <a:spcAft>
                <a:spcPts val="0"/>
              </a:spcAft>
              <a:buNone/>
            </a:pPr>
            <a:r>
              <a:rPr lang="en-US" sz="2400">
                <a:solidFill>
                  <a:srgbClr val="E06666"/>
                </a:solidFill>
                <a:latin typeface="Arial"/>
                <a:ea typeface="Arial"/>
                <a:cs typeface="Arial"/>
                <a:sym typeface="Arial"/>
              </a:rPr>
              <a:t>inaczej</a:t>
            </a:r>
            <a:endParaRPr sz="2400">
              <a:solidFill>
                <a:srgbClr val="E06666"/>
              </a:solidFill>
              <a:latin typeface="Arial"/>
              <a:ea typeface="Arial"/>
              <a:cs typeface="Arial"/>
              <a:sym typeface="Arial"/>
            </a:endParaRPr>
          </a:p>
          <a:p>
            <a:pPr indent="457200" lvl="0" marL="914400" rtl="0" algn="l">
              <a:spcBef>
                <a:spcPts val="0"/>
              </a:spcBef>
              <a:spcAft>
                <a:spcPts val="0"/>
              </a:spcAft>
              <a:buNone/>
            </a:pPr>
            <a:r>
              <a:rPr lang="en-US" sz="2400">
                <a:solidFill>
                  <a:srgbClr val="42719B"/>
                </a:solidFill>
                <a:latin typeface="Arial"/>
                <a:ea typeface="Arial"/>
                <a:cs typeface="Arial"/>
                <a:sym typeface="Arial"/>
              </a:rPr>
              <a:t>PODLACZ_DO_KOMPUTERA</a:t>
            </a:r>
            <a:endParaRPr sz="2400">
              <a:solidFill>
                <a:srgbClr val="42719B"/>
              </a:solidFill>
              <a:latin typeface="Arial"/>
              <a:ea typeface="Arial"/>
              <a:cs typeface="Arial"/>
              <a:sym typeface="Arial"/>
            </a:endParaRPr>
          </a:p>
          <a:p>
            <a:pPr indent="457200" lvl="0" marL="914400" rtl="0" algn="l">
              <a:spcBef>
                <a:spcPts val="0"/>
              </a:spcBef>
              <a:spcAft>
                <a:spcPts val="0"/>
              </a:spcAft>
              <a:buNone/>
            </a:pPr>
            <a:r>
              <a:rPr lang="en-US" sz="2400">
                <a:solidFill>
                  <a:srgbClr val="5B0F00"/>
                </a:solidFill>
                <a:latin typeface="Arial"/>
                <a:ea typeface="Arial"/>
                <a:cs typeface="Arial"/>
                <a:sym typeface="Arial"/>
              </a:rPr>
              <a:t>WROC_DO_POPRZEDNIEGO_ETAPU</a:t>
            </a:r>
            <a:endParaRPr sz="2400">
              <a:solidFill>
                <a:srgbClr val="5B0F00"/>
              </a:solidFill>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solidFill>
                  <a:srgbClr val="E06666"/>
                </a:solidFill>
                <a:latin typeface="Arial"/>
                <a:ea typeface="Arial"/>
                <a:cs typeface="Arial"/>
                <a:sym typeface="Arial"/>
              </a:rPr>
              <a:t>inaczej</a:t>
            </a:r>
            <a:endParaRPr sz="2400">
              <a:solidFill>
                <a:srgbClr val="E06666"/>
              </a:solidFill>
              <a:latin typeface="Arial"/>
              <a:ea typeface="Arial"/>
              <a:cs typeface="Arial"/>
              <a:sym typeface="Arial"/>
            </a:endParaRPr>
          </a:p>
          <a:p>
            <a:pPr indent="0" lvl="0" marL="914400" rtl="0" algn="l">
              <a:spcBef>
                <a:spcPts val="0"/>
              </a:spcBef>
              <a:spcAft>
                <a:spcPts val="0"/>
              </a:spcAft>
              <a:buClr>
                <a:schemeClr val="dk1"/>
              </a:buClr>
              <a:buSzPts val="1100"/>
              <a:buFont typeface="Arial"/>
              <a:buNone/>
            </a:pPr>
            <a:r>
              <a:rPr lang="en-US" sz="2400">
                <a:solidFill>
                  <a:srgbClr val="42719B"/>
                </a:solidFill>
                <a:latin typeface="Arial"/>
                <a:ea typeface="Arial"/>
                <a:cs typeface="Arial"/>
                <a:sym typeface="Arial"/>
              </a:rPr>
              <a:t>PODLACZ_DO_PRADU</a:t>
            </a:r>
            <a:endParaRPr sz="2400">
              <a:solidFill>
                <a:srgbClr val="42719B"/>
              </a:solidFill>
              <a:latin typeface="Arial"/>
              <a:ea typeface="Arial"/>
              <a:cs typeface="Arial"/>
              <a:sym typeface="Arial"/>
            </a:endParaRPr>
          </a:p>
          <a:p>
            <a:pPr indent="457200" lvl="0" marL="457200" rtl="0" algn="l">
              <a:spcBef>
                <a:spcPts val="0"/>
              </a:spcBef>
              <a:spcAft>
                <a:spcPts val="0"/>
              </a:spcAft>
              <a:buNone/>
            </a:pPr>
            <a:r>
              <a:rPr lang="en-US" sz="2400">
                <a:solidFill>
                  <a:srgbClr val="5B0F00"/>
                </a:solidFill>
                <a:latin typeface="Arial"/>
                <a:ea typeface="Arial"/>
                <a:cs typeface="Arial"/>
                <a:sym typeface="Arial"/>
              </a:rPr>
              <a:t>WROC_DO_POPRZEDNIEGO_ETAPU</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8" name="Shape 1598"/>
        <p:cNvGrpSpPr/>
        <p:nvPr/>
      </p:nvGrpSpPr>
      <p:grpSpPr>
        <a:xfrm>
          <a:off x="0" y="0"/>
          <a:ext cx="0" cy="0"/>
          <a:chOff x="0" y="0"/>
          <a:chExt cx="0" cy="0"/>
        </a:xfrm>
      </p:grpSpPr>
      <p:sp>
        <p:nvSpPr>
          <p:cNvPr id="1599" name="Google Shape;1599;p1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Pseudokod</a:t>
            </a:r>
            <a:endParaRPr sz="2400">
              <a:solidFill>
                <a:schemeClr val="accent6"/>
              </a:solidFill>
              <a:latin typeface="Arial"/>
              <a:ea typeface="Arial"/>
              <a:cs typeface="Arial"/>
              <a:sym typeface="Arial"/>
            </a:endParaRPr>
          </a:p>
        </p:txBody>
      </p:sp>
      <p:sp>
        <p:nvSpPr>
          <p:cNvPr id="1600" name="Google Shape;1600;p180"/>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rgbClr val="009881"/>
                </a:solidFill>
                <a:latin typeface="Arial"/>
                <a:ea typeface="Arial"/>
                <a:cs typeface="Arial"/>
                <a:sym typeface="Arial"/>
              </a:rPr>
              <a:t>getLeafCount(node)</a:t>
            </a:r>
            <a:br>
              <a:rPr lang="en-US" sz="2000">
                <a:latin typeface="Arial"/>
                <a:ea typeface="Arial"/>
                <a:cs typeface="Arial"/>
                <a:sym typeface="Arial"/>
              </a:rPr>
            </a:br>
            <a:r>
              <a:rPr lang="en-US" sz="2000">
                <a:latin typeface="Arial"/>
                <a:ea typeface="Arial"/>
                <a:cs typeface="Arial"/>
                <a:sym typeface="Arial"/>
              </a:rPr>
              <a:t>1) If node is NULL then return 0.</a:t>
            </a:r>
            <a:br>
              <a:rPr lang="en-US" sz="2000">
                <a:latin typeface="Arial"/>
                <a:ea typeface="Arial"/>
                <a:cs typeface="Arial"/>
                <a:sym typeface="Arial"/>
              </a:rPr>
            </a:br>
            <a:r>
              <a:rPr lang="en-US" sz="2000">
                <a:latin typeface="Arial"/>
                <a:ea typeface="Arial"/>
                <a:cs typeface="Arial"/>
                <a:sym typeface="Arial"/>
              </a:rPr>
              <a:t>2) Else If left and right child nodes are NULL return 1.</a:t>
            </a:r>
            <a:br>
              <a:rPr lang="en-US" sz="2000">
                <a:latin typeface="Arial"/>
                <a:ea typeface="Arial"/>
                <a:cs typeface="Arial"/>
                <a:sym typeface="Arial"/>
              </a:rPr>
            </a:br>
            <a:r>
              <a:rPr lang="en-US" sz="2000">
                <a:latin typeface="Arial"/>
                <a:ea typeface="Arial"/>
                <a:cs typeface="Arial"/>
                <a:sym typeface="Arial"/>
              </a:rPr>
              <a:t>3) Else recursively calculate leaf count of the tree using below formula.</a:t>
            </a:r>
            <a:br>
              <a:rPr lang="en-US" sz="2000">
                <a:latin typeface="Arial"/>
                <a:ea typeface="Arial"/>
                <a:cs typeface="Arial"/>
                <a:sym typeface="Arial"/>
              </a:rPr>
            </a:br>
            <a:r>
              <a:rPr lang="en-US" sz="2000">
                <a:latin typeface="Arial"/>
                <a:ea typeface="Arial"/>
                <a:cs typeface="Arial"/>
                <a:sym typeface="Arial"/>
              </a:rPr>
              <a:t>    Leaf count of a tree = Leaf count of left subtree + Leaf count of right subtree</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lang="en-US" sz="2000" u="sng">
                <a:solidFill>
                  <a:srgbClr val="009881"/>
                </a:solidFill>
                <a:latin typeface="Arial"/>
                <a:ea typeface="Arial"/>
                <a:cs typeface="Arial"/>
                <a:sym typeface="Arial"/>
              </a:rPr>
              <a:t>maxDepth(root)</a:t>
            </a:r>
            <a:br>
              <a:rPr lang="en-US" sz="2000">
                <a:latin typeface="Arial"/>
                <a:ea typeface="Arial"/>
                <a:cs typeface="Arial"/>
                <a:sym typeface="Arial"/>
              </a:rPr>
            </a:br>
            <a:r>
              <a:rPr lang="en-US" sz="2000">
                <a:latin typeface="Arial"/>
                <a:ea typeface="Arial"/>
                <a:cs typeface="Arial"/>
                <a:sym typeface="Arial"/>
              </a:rPr>
              <a:t>1. If tree is empty then return 0</a:t>
            </a:r>
            <a:br>
              <a:rPr lang="en-US" sz="2000">
                <a:latin typeface="Arial"/>
                <a:ea typeface="Arial"/>
                <a:cs typeface="Arial"/>
                <a:sym typeface="Arial"/>
              </a:rPr>
            </a:br>
            <a:r>
              <a:rPr lang="en-US" sz="2000">
                <a:latin typeface="Arial"/>
                <a:ea typeface="Arial"/>
                <a:cs typeface="Arial"/>
                <a:sym typeface="Arial"/>
              </a:rPr>
              <a:t>2. Else</a:t>
            </a:r>
            <a:br>
              <a:rPr lang="en-US" sz="2000">
                <a:latin typeface="Arial"/>
                <a:ea typeface="Arial"/>
                <a:cs typeface="Arial"/>
                <a:sym typeface="Arial"/>
              </a:rPr>
            </a:br>
            <a:r>
              <a:rPr lang="en-US" sz="2000">
                <a:latin typeface="Arial"/>
                <a:ea typeface="Arial"/>
                <a:cs typeface="Arial"/>
                <a:sym typeface="Arial"/>
              </a:rPr>
              <a:t>     (a) Get the max depth of left subtree recursively  i.e., call maxDepth(tree -&gt; left-subtree)</a:t>
            </a:r>
            <a:br>
              <a:rPr lang="en-US" sz="2000">
                <a:latin typeface="Arial"/>
                <a:ea typeface="Arial"/>
                <a:cs typeface="Arial"/>
                <a:sym typeface="Arial"/>
              </a:rPr>
            </a:br>
            <a:r>
              <a:rPr lang="en-US" sz="2000">
                <a:latin typeface="Arial"/>
                <a:ea typeface="Arial"/>
                <a:cs typeface="Arial"/>
                <a:sym typeface="Arial"/>
              </a:rPr>
              <a:t>     (a) Get the max depth of right subtree recursively  i.e., call maxDepth(tree -&gt; right-subtree)</a:t>
            </a:r>
            <a:br>
              <a:rPr lang="en-US" sz="2000">
                <a:latin typeface="Arial"/>
                <a:ea typeface="Arial"/>
                <a:cs typeface="Arial"/>
                <a:sym typeface="Arial"/>
              </a:rPr>
            </a:br>
            <a:r>
              <a:rPr lang="en-US" sz="2000">
                <a:latin typeface="Arial"/>
                <a:ea typeface="Arial"/>
                <a:cs typeface="Arial"/>
                <a:sym typeface="Arial"/>
              </a:rPr>
              <a:t>     (c) Get the max of max depths of left and right subtrees and add 1 to it for the current node.</a:t>
            </a:r>
            <a:br>
              <a:rPr lang="en-US" sz="2000">
                <a:latin typeface="Arial"/>
                <a:ea typeface="Arial"/>
                <a:cs typeface="Arial"/>
                <a:sym typeface="Arial"/>
              </a:rPr>
            </a:br>
            <a:r>
              <a:rPr lang="en-US" sz="2000">
                <a:latin typeface="Arial"/>
                <a:ea typeface="Arial"/>
                <a:cs typeface="Arial"/>
                <a:sym typeface="Arial"/>
              </a:rPr>
              <a:t>         max_depth = max(max dept of left subtree,  max depth of right subtree) + 1</a:t>
            </a:r>
            <a:br>
              <a:rPr lang="en-US" sz="2000">
                <a:latin typeface="Arial"/>
                <a:ea typeface="Arial"/>
                <a:cs typeface="Arial"/>
                <a:sym typeface="Arial"/>
              </a:rPr>
            </a:br>
            <a:r>
              <a:rPr lang="en-US" sz="2000">
                <a:latin typeface="Arial"/>
                <a:ea typeface="Arial"/>
                <a:cs typeface="Arial"/>
                <a:sym typeface="Arial"/>
              </a:rPr>
              <a:t>     (d) Return max_depth</a:t>
            </a:r>
            <a:endParaRPr sz="2000">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4" name="Shape 1604"/>
        <p:cNvGrpSpPr/>
        <p:nvPr/>
      </p:nvGrpSpPr>
      <p:grpSpPr>
        <a:xfrm>
          <a:off x="0" y="0"/>
          <a:ext cx="0" cy="0"/>
          <a:chOff x="0" y="0"/>
          <a:chExt cx="0" cy="0"/>
        </a:xfrm>
      </p:grpSpPr>
      <p:sp>
        <p:nvSpPr>
          <p:cNvPr id="1605" name="Google Shape;1605;p18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#6</a:t>
            </a:r>
            <a:endParaRPr>
              <a:latin typeface="Arial"/>
              <a:ea typeface="Arial"/>
              <a:cs typeface="Arial"/>
              <a:sym typeface="Arial"/>
            </a:endParaRPr>
          </a:p>
        </p:txBody>
      </p:sp>
      <p:sp>
        <p:nvSpPr>
          <p:cNvPr id="1606" name="Google Shape;1606;p18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0" name="Shape 1610"/>
        <p:cNvGrpSpPr/>
        <p:nvPr/>
      </p:nvGrpSpPr>
      <p:grpSpPr>
        <a:xfrm>
          <a:off x="0" y="0"/>
          <a:ext cx="0" cy="0"/>
          <a:chOff x="0" y="0"/>
          <a:chExt cx="0" cy="0"/>
        </a:xfrm>
      </p:grpSpPr>
      <p:sp>
        <p:nvSpPr>
          <p:cNvPr id="1611" name="Google Shape;1611;p18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612" name="Google Shape;1612;p182"/>
          <p:cNvSpPr txBox="1"/>
          <p:nvPr>
            <p:ph idx="4294967295" type="ctrTitle"/>
          </p:nvPr>
        </p:nvSpPr>
        <p:spPr>
          <a:xfrm>
            <a:off x="1240400" y="1106775"/>
            <a:ext cx="9144000" cy="50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accent5"/>
                </a:solidFill>
                <a:latin typeface="Arial"/>
                <a:ea typeface="Arial"/>
                <a:cs typeface="Arial"/>
                <a:sym typeface="Arial"/>
              </a:rPr>
              <a:t>09:00</a:t>
            </a:r>
            <a:r>
              <a:rPr lang="en-US" sz="3000">
                <a:latin typeface="Arial"/>
                <a:ea typeface="Arial"/>
                <a:cs typeface="Arial"/>
                <a:sym typeface="Arial"/>
              </a:rPr>
              <a:t> - powtórka -TEST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09:30</a:t>
            </a:r>
            <a:r>
              <a:rPr lang="en-US" sz="3000">
                <a:latin typeface="Arial"/>
                <a:ea typeface="Arial"/>
                <a:cs typeface="Arial"/>
                <a:sym typeface="Arial"/>
              </a:rPr>
              <a:t> - </a:t>
            </a:r>
            <a:r>
              <a:rPr lang="en-US" sz="3000">
                <a:latin typeface="Arial"/>
                <a:ea typeface="Arial"/>
                <a:cs typeface="Arial"/>
                <a:sym typeface="Arial"/>
              </a:rPr>
              <a:t>projekt </a:t>
            </a:r>
            <a:r>
              <a:rPr b="1" lang="en-US" sz="3000">
                <a:solidFill>
                  <a:schemeClr val="accent2"/>
                </a:solidFill>
                <a:latin typeface="Arial"/>
                <a:ea typeface="Arial"/>
                <a:cs typeface="Arial"/>
                <a:sym typeface="Arial"/>
              </a:rPr>
              <a:t>R-A-V</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10:30</a:t>
            </a:r>
            <a:r>
              <a:rPr lang="en-US" sz="3000">
                <a:solidFill>
                  <a:schemeClr val="accent5"/>
                </a:solidFill>
                <a:latin typeface="Arial"/>
                <a:ea typeface="Arial"/>
                <a:cs typeface="Arial"/>
                <a:sym typeface="Arial"/>
              </a:rPr>
              <a:t> </a:t>
            </a:r>
            <a:r>
              <a:rPr lang="en-US" sz="3000">
                <a:latin typeface="Arial"/>
                <a:ea typeface="Arial"/>
                <a:cs typeface="Arial"/>
                <a:sym typeface="Arial"/>
              </a:rPr>
              <a:t>- </a:t>
            </a:r>
            <a:r>
              <a:rPr lang="en-US" sz="3000" u="sng">
                <a:latin typeface="Arial"/>
                <a:ea typeface="Arial"/>
                <a:cs typeface="Arial"/>
                <a:sym typeface="Arial"/>
              </a:rPr>
              <a:t>przerwa krótka</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10:40</a:t>
            </a:r>
            <a:r>
              <a:rPr lang="en-US" sz="3000">
                <a:latin typeface="Arial"/>
                <a:ea typeface="Arial"/>
                <a:cs typeface="Arial"/>
                <a:sym typeface="Arial"/>
              </a:rPr>
              <a:t> - </a:t>
            </a:r>
            <a:r>
              <a:rPr lang="en-US" sz="3000">
                <a:latin typeface="Arial"/>
                <a:ea typeface="Arial"/>
                <a:cs typeface="Arial"/>
                <a:sym typeface="Arial"/>
              </a:rPr>
              <a:t>projekt </a:t>
            </a:r>
            <a:r>
              <a:rPr b="1" lang="en-US" sz="3000">
                <a:solidFill>
                  <a:schemeClr val="accent2"/>
                </a:solidFill>
                <a:latin typeface="Arial"/>
                <a:ea typeface="Arial"/>
                <a:cs typeface="Arial"/>
                <a:sym typeface="Arial"/>
              </a:rPr>
              <a:t>R-A-V</a:t>
            </a:r>
            <a:endParaRPr b="1"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12:40</a:t>
            </a:r>
            <a:r>
              <a:rPr lang="en-US" sz="3000">
                <a:latin typeface="Arial"/>
                <a:ea typeface="Arial"/>
                <a:cs typeface="Arial"/>
                <a:sym typeface="Arial"/>
              </a:rPr>
              <a:t> - </a:t>
            </a:r>
            <a:r>
              <a:rPr lang="en-US" sz="3000" u="sng">
                <a:latin typeface="Arial"/>
                <a:ea typeface="Arial"/>
                <a:cs typeface="Arial"/>
                <a:sym typeface="Arial"/>
              </a:rPr>
              <a:t>przerwa długa</a:t>
            </a:r>
            <a:endParaRPr b="1" sz="3000">
              <a:solidFill>
                <a:schemeClr val="accent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13:00 </a:t>
            </a:r>
            <a:r>
              <a:rPr lang="en-US" sz="3000">
                <a:latin typeface="Arial"/>
                <a:ea typeface="Arial"/>
                <a:cs typeface="Arial"/>
                <a:sym typeface="Arial"/>
              </a:rPr>
              <a:t>- podsumowanie testu</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13:20</a:t>
            </a:r>
            <a:r>
              <a:rPr lang="en-US" sz="3000">
                <a:latin typeface="Arial"/>
                <a:ea typeface="Arial"/>
                <a:cs typeface="Arial"/>
                <a:sym typeface="Arial"/>
              </a:rPr>
              <a:t> - </a:t>
            </a:r>
            <a:r>
              <a:rPr lang="en-US" sz="3000">
                <a:latin typeface="Arial"/>
                <a:ea typeface="Arial"/>
                <a:cs typeface="Arial"/>
                <a:sym typeface="Arial"/>
              </a:rPr>
              <a:t>projekt </a:t>
            </a:r>
            <a:r>
              <a:rPr b="1" lang="en-US" sz="3000">
                <a:solidFill>
                  <a:schemeClr val="accent2"/>
                </a:solidFill>
                <a:latin typeface="Arial"/>
                <a:ea typeface="Arial"/>
                <a:cs typeface="Arial"/>
                <a:sym typeface="Arial"/>
              </a:rPr>
              <a:t>R-A-V</a:t>
            </a:r>
            <a:endParaRPr sz="3000">
              <a:latin typeface="Arial"/>
              <a:ea typeface="Arial"/>
              <a:cs typeface="Arial"/>
              <a:sym typeface="Arial"/>
            </a:endParaRPr>
          </a:p>
          <a:p>
            <a:pPr indent="0" lvl="0" marL="0" rtl="0" algn="l">
              <a:spcBef>
                <a:spcPts val="0"/>
              </a:spcBef>
              <a:spcAft>
                <a:spcPts val="0"/>
              </a:spcAft>
              <a:buNone/>
            </a:pPr>
            <a:r>
              <a:rPr b="1" lang="en-US" sz="3000">
                <a:solidFill>
                  <a:schemeClr val="accent2"/>
                </a:solidFill>
                <a:latin typeface="Arial"/>
                <a:ea typeface="Arial"/>
                <a:cs typeface="Arial"/>
                <a:sym typeface="Arial"/>
              </a:rPr>
              <a:t>14:30</a:t>
            </a:r>
            <a:r>
              <a:rPr lang="en-US" sz="3000">
                <a:latin typeface="Arial"/>
                <a:ea typeface="Arial"/>
                <a:cs typeface="Arial"/>
                <a:sym typeface="Arial"/>
              </a:rPr>
              <a:t> - </a:t>
            </a:r>
            <a:r>
              <a:rPr lang="en-US" sz="3000" u="sng">
                <a:latin typeface="Arial"/>
                <a:ea typeface="Arial"/>
                <a:cs typeface="Arial"/>
                <a:sym typeface="Arial"/>
              </a:rPr>
              <a:t>przerwa krótka</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14:40</a:t>
            </a:r>
            <a:r>
              <a:rPr lang="en-US" sz="3000">
                <a:solidFill>
                  <a:schemeClr val="accent5"/>
                </a:solidFill>
                <a:latin typeface="Arial"/>
                <a:ea typeface="Arial"/>
                <a:cs typeface="Arial"/>
                <a:sym typeface="Arial"/>
              </a:rPr>
              <a:t> </a:t>
            </a:r>
            <a:r>
              <a:rPr lang="en-US" sz="3000">
                <a:latin typeface="Arial"/>
                <a:ea typeface="Arial"/>
                <a:cs typeface="Arial"/>
                <a:sym typeface="Arial"/>
              </a:rPr>
              <a:t>- </a:t>
            </a:r>
            <a:r>
              <a:rPr lang="en-US" sz="3000">
                <a:latin typeface="Arial"/>
                <a:ea typeface="Arial"/>
                <a:cs typeface="Arial"/>
                <a:sym typeface="Arial"/>
              </a:rPr>
              <a:t>projekt </a:t>
            </a:r>
            <a:r>
              <a:rPr b="1" lang="en-US" sz="3000">
                <a:solidFill>
                  <a:schemeClr val="accent2"/>
                </a:solidFill>
                <a:latin typeface="Arial"/>
                <a:ea typeface="Arial"/>
                <a:cs typeface="Arial"/>
                <a:sym typeface="Arial"/>
              </a:rPr>
              <a:t>R-A-V</a:t>
            </a:r>
            <a:r>
              <a:rPr b="1" lang="en-US" sz="3000">
                <a:latin typeface="Arial"/>
                <a:ea typeface="Arial"/>
                <a:cs typeface="Arial"/>
                <a:sym typeface="Arial"/>
              </a:rPr>
              <a:t> </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16:00</a:t>
            </a:r>
            <a:r>
              <a:rPr lang="en-US" sz="3000">
                <a:latin typeface="Arial"/>
                <a:ea typeface="Arial"/>
                <a:cs typeface="Arial"/>
                <a:sym typeface="Arial"/>
              </a:rPr>
              <a:t> - </a:t>
            </a:r>
            <a:r>
              <a:rPr lang="en-US" sz="3000" u="sng">
                <a:latin typeface="Arial"/>
                <a:ea typeface="Arial"/>
                <a:cs typeface="Arial"/>
                <a:sym typeface="Arial"/>
              </a:rPr>
              <a:t>koniec zajęć :)</a:t>
            </a:r>
            <a:endParaRPr sz="3000">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18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Test</a:t>
            </a:r>
            <a:endParaRPr b="1" sz="4800">
              <a:solidFill>
                <a:srgbClr val="000000"/>
              </a:solidFill>
              <a:latin typeface="Arial"/>
              <a:ea typeface="Arial"/>
              <a:cs typeface="Arial"/>
              <a:sym typeface="Arial"/>
            </a:endParaRPr>
          </a:p>
        </p:txBody>
      </p:sp>
      <p:sp>
        <p:nvSpPr>
          <p:cNvPr id="1618" name="Google Shape;1618;p18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sp>
        <p:nvSpPr>
          <p:cNvPr id="1623" name="Google Shape;1623;p18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Podsumowanie</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w praktyce</a:t>
            </a:r>
            <a:endParaRPr b="1" sz="4800">
              <a:solidFill>
                <a:srgbClr val="000000"/>
              </a:solidFill>
              <a:latin typeface="Arial"/>
              <a:ea typeface="Arial"/>
              <a:cs typeface="Arial"/>
              <a:sym typeface="Arial"/>
            </a:endParaRPr>
          </a:p>
        </p:txBody>
      </p:sp>
      <p:sp>
        <p:nvSpPr>
          <p:cNvPr id="1624" name="Google Shape;1624;p18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Google Shape;1629;p1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Architektura wielowarstwowa</a:t>
            </a:r>
            <a:endParaRPr sz="2400">
              <a:solidFill>
                <a:schemeClr val="accent6"/>
              </a:solidFill>
              <a:latin typeface="Arial"/>
              <a:ea typeface="Arial"/>
              <a:cs typeface="Arial"/>
              <a:sym typeface="Arial"/>
            </a:endParaRPr>
          </a:p>
        </p:txBody>
      </p:sp>
      <p:sp>
        <p:nvSpPr>
          <p:cNvPr id="1630" name="Google Shape;1630;p185"/>
          <p:cNvSpPr txBox="1"/>
          <p:nvPr>
            <p:ph idx="4294967295" type="ctrTitle"/>
          </p:nvPr>
        </p:nvSpPr>
        <p:spPr>
          <a:xfrm>
            <a:off x="64050" y="1037300"/>
            <a:ext cx="12063900" cy="1684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Architektura wielowarstwowa (ang. multi-tier architecture/n-tier architecture)</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architektura komputerowa (typu klient-serwer), która definiuje kilka niezależnych warstw:</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u="sng">
                <a:latin typeface="Arial"/>
                <a:ea typeface="Arial"/>
                <a:cs typeface="Arial"/>
                <a:sym typeface="Arial"/>
              </a:rPr>
              <a:t>interfejsu użytkownika</a:t>
            </a:r>
            <a:r>
              <a:rPr lang="en-US" sz="2000">
                <a:latin typeface="Arial"/>
                <a:ea typeface="Arial"/>
                <a:cs typeface="Arial"/>
                <a:sym typeface="Arial"/>
              </a:rPr>
              <a:t>, </a:t>
            </a:r>
            <a:r>
              <a:rPr lang="en-US" sz="2000" u="sng">
                <a:latin typeface="Arial"/>
                <a:ea typeface="Arial"/>
                <a:cs typeface="Arial"/>
                <a:sym typeface="Arial"/>
              </a:rPr>
              <a:t>przetwarzania danych</a:t>
            </a:r>
            <a:r>
              <a:rPr lang="en-US" sz="2000">
                <a:latin typeface="Arial"/>
                <a:ea typeface="Arial"/>
                <a:cs typeface="Arial"/>
                <a:sym typeface="Arial"/>
              </a:rPr>
              <a:t> i </a:t>
            </a:r>
            <a:r>
              <a:rPr lang="en-US" sz="2000" u="sng">
                <a:latin typeface="Arial"/>
                <a:ea typeface="Arial"/>
                <a:cs typeface="Arial"/>
                <a:sym typeface="Arial"/>
              </a:rPr>
              <a:t>składowania danych</a:t>
            </a:r>
            <a:r>
              <a:rPr lang="en-US" sz="2000">
                <a:latin typeface="Arial"/>
                <a:ea typeface="Arial"/>
                <a:cs typeface="Arial"/>
                <a:sym typeface="Arial"/>
              </a:rPr>
              <a:t>.</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Każda z warstw może być oddzielnie rozwijana i aktualizowana, co ułatwia ich utrzymanie i nie wpływa negatywnie na funkcjonowanie pozostałych warstw.</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631" name="Google Shape;1631;p185"/>
          <p:cNvSpPr/>
          <p:nvPr/>
        </p:nvSpPr>
        <p:spPr>
          <a:xfrm>
            <a:off x="3596013" y="4074775"/>
            <a:ext cx="1356000" cy="1551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Serwer</a:t>
            </a:r>
            <a:endParaRPr sz="1800"/>
          </a:p>
        </p:txBody>
      </p:sp>
      <p:sp>
        <p:nvSpPr>
          <p:cNvPr id="1632" name="Google Shape;1632;p185"/>
          <p:cNvSpPr/>
          <p:nvPr/>
        </p:nvSpPr>
        <p:spPr>
          <a:xfrm>
            <a:off x="1277925" y="296992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1 </a:t>
            </a:r>
            <a:endParaRPr sz="1800"/>
          </a:p>
        </p:txBody>
      </p:sp>
      <p:sp>
        <p:nvSpPr>
          <p:cNvPr id="1633" name="Google Shape;1633;p185"/>
          <p:cNvSpPr/>
          <p:nvPr/>
        </p:nvSpPr>
        <p:spPr>
          <a:xfrm>
            <a:off x="6001950" y="296992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2 </a:t>
            </a:r>
            <a:endParaRPr sz="1800"/>
          </a:p>
        </p:txBody>
      </p:sp>
      <p:sp>
        <p:nvSpPr>
          <p:cNvPr id="1634" name="Google Shape;1634;p185"/>
          <p:cNvSpPr/>
          <p:nvPr/>
        </p:nvSpPr>
        <p:spPr>
          <a:xfrm>
            <a:off x="1277925" y="4010900"/>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3 </a:t>
            </a:r>
            <a:endParaRPr sz="1800"/>
          </a:p>
        </p:txBody>
      </p:sp>
      <p:sp>
        <p:nvSpPr>
          <p:cNvPr id="1635" name="Google Shape;1635;p185"/>
          <p:cNvSpPr/>
          <p:nvPr/>
        </p:nvSpPr>
        <p:spPr>
          <a:xfrm>
            <a:off x="6001950" y="407477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4 </a:t>
            </a:r>
            <a:endParaRPr sz="1800"/>
          </a:p>
        </p:txBody>
      </p:sp>
      <p:cxnSp>
        <p:nvCxnSpPr>
          <p:cNvPr id="1636" name="Google Shape;1636;p185"/>
          <p:cNvCxnSpPr>
            <a:stCxn id="1632" idx="3"/>
          </p:cNvCxnSpPr>
          <p:nvPr/>
        </p:nvCxnSpPr>
        <p:spPr>
          <a:xfrm>
            <a:off x="2653425" y="3302025"/>
            <a:ext cx="1474200" cy="782700"/>
          </a:xfrm>
          <a:prstGeom prst="bentConnector3">
            <a:avLst>
              <a:gd fmla="val 99924" name="adj1"/>
            </a:avLst>
          </a:prstGeom>
          <a:noFill/>
          <a:ln cap="flat" cmpd="sng" w="19050">
            <a:solidFill>
              <a:schemeClr val="accent5"/>
            </a:solidFill>
            <a:prstDash val="solid"/>
            <a:round/>
            <a:headEnd len="med" w="med" type="none"/>
            <a:tailEnd len="med" w="med" type="stealth"/>
          </a:ln>
        </p:spPr>
      </p:cxnSp>
      <p:cxnSp>
        <p:nvCxnSpPr>
          <p:cNvPr id="1637" name="Google Shape;1637;p185"/>
          <p:cNvCxnSpPr>
            <a:stCxn id="1633" idx="1"/>
          </p:cNvCxnSpPr>
          <p:nvPr/>
        </p:nvCxnSpPr>
        <p:spPr>
          <a:xfrm flipH="1">
            <a:off x="4477650" y="3302025"/>
            <a:ext cx="1524300" cy="775800"/>
          </a:xfrm>
          <a:prstGeom prst="bentConnector3">
            <a:avLst>
              <a:gd fmla="val 100636" name="adj1"/>
            </a:avLst>
          </a:prstGeom>
          <a:noFill/>
          <a:ln cap="flat" cmpd="sng" w="19050">
            <a:solidFill>
              <a:schemeClr val="accent5"/>
            </a:solidFill>
            <a:prstDash val="solid"/>
            <a:round/>
            <a:headEnd len="med" w="med" type="none"/>
            <a:tailEnd len="med" w="med" type="stealth"/>
          </a:ln>
        </p:spPr>
      </p:cxnSp>
      <p:cxnSp>
        <p:nvCxnSpPr>
          <p:cNvPr id="1638" name="Google Shape;1638;p185"/>
          <p:cNvCxnSpPr>
            <a:stCxn id="1635" idx="1"/>
            <a:endCxn id="1631" idx="4"/>
          </p:cNvCxnSpPr>
          <p:nvPr/>
        </p:nvCxnSpPr>
        <p:spPr>
          <a:xfrm flipH="1">
            <a:off x="4951950" y="4406875"/>
            <a:ext cx="1050000" cy="443400"/>
          </a:xfrm>
          <a:prstGeom prst="bentConnector3">
            <a:avLst>
              <a:gd fmla="val 49997" name="adj1"/>
            </a:avLst>
          </a:prstGeom>
          <a:noFill/>
          <a:ln cap="flat" cmpd="sng" w="19050">
            <a:solidFill>
              <a:schemeClr val="accent5"/>
            </a:solidFill>
            <a:prstDash val="solid"/>
            <a:round/>
            <a:headEnd len="med" w="med" type="none"/>
            <a:tailEnd len="med" w="med" type="stealth"/>
          </a:ln>
        </p:spPr>
      </p:cxnSp>
      <p:sp>
        <p:nvSpPr>
          <p:cNvPr id="1639" name="Google Shape;1639;p185"/>
          <p:cNvSpPr txBox="1"/>
          <p:nvPr/>
        </p:nvSpPr>
        <p:spPr>
          <a:xfrm>
            <a:off x="3284775" y="2880663"/>
            <a:ext cx="21756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żądanie (ang. request)</a:t>
            </a:r>
            <a:endParaRPr/>
          </a:p>
        </p:txBody>
      </p:sp>
      <p:sp>
        <p:nvSpPr>
          <p:cNvPr id="1640" name="Google Shape;1640;p185"/>
          <p:cNvSpPr txBox="1"/>
          <p:nvPr/>
        </p:nvSpPr>
        <p:spPr>
          <a:xfrm>
            <a:off x="3077175" y="5827500"/>
            <a:ext cx="23937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odpowiedź </a:t>
            </a:r>
            <a:r>
              <a:rPr lang="en-US"/>
              <a:t>(ang. response)</a:t>
            </a:r>
            <a:endParaRPr/>
          </a:p>
        </p:txBody>
      </p:sp>
      <p:cxnSp>
        <p:nvCxnSpPr>
          <p:cNvPr id="1641" name="Google Shape;1641;p185"/>
          <p:cNvCxnSpPr>
            <a:stCxn id="1631" idx="3"/>
            <a:endCxn id="1635" idx="2"/>
          </p:cNvCxnSpPr>
          <p:nvPr/>
        </p:nvCxnSpPr>
        <p:spPr>
          <a:xfrm rot="-5400000">
            <a:off x="5038413" y="3974575"/>
            <a:ext cx="886800" cy="2415600"/>
          </a:xfrm>
          <a:prstGeom prst="bentConnector3">
            <a:avLst>
              <a:gd fmla="val -26852" name="adj1"/>
            </a:avLst>
          </a:prstGeom>
          <a:noFill/>
          <a:ln cap="flat" cmpd="sng" w="19050">
            <a:solidFill>
              <a:schemeClr val="accent2"/>
            </a:solidFill>
            <a:prstDash val="solid"/>
            <a:round/>
            <a:headEnd len="med" w="med" type="none"/>
            <a:tailEnd len="med" w="med" type="stealth"/>
          </a:ln>
        </p:spPr>
      </p:cxnSp>
      <p:cxnSp>
        <p:nvCxnSpPr>
          <p:cNvPr id="1642" name="Google Shape;1642;p185"/>
          <p:cNvCxnSpPr>
            <a:stCxn id="1631" idx="3"/>
            <a:endCxn id="1634" idx="2"/>
          </p:cNvCxnSpPr>
          <p:nvPr/>
        </p:nvCxnSpPr>
        <p:spPr>
          <a:xfrm flipH="1" rot="5400000">
            <a:off x="2644563" y="3996325"/>
            <a:ext cx="950700" cy="2308200"/>
          </a:xfrm>
          <a:prstGeom prst="bentConnector3">
            <a:avLst>
              <a:gd fmla="val -25047" name="adj1"/>
            </a:avLst>
          </a:prstGeom>
          <a:noFill/>
          <a:ln cap="flat" cmpd="sng" w="19050">
            <a:solidFill>
              <a:schemeClr val="accent2"/>
            </a:solidFill>
            <a:prstDash val="solid"/>
            <a:round/>
            <a:headEnd len="med" w="med" type="none"/>
            <a:tailEnd len="med" w="med" type="stealth"/>
          </a:ln>
        </p:spPr>
      </p:cxnSp>
      <p:cxnSp>
        <p:nvCxnSpPr>
          <p:cNvPr id="1643" name="Google Shape;1643;p185"/>
          <p:cNvCxnSpPr>
            <a:stCxn id="1634" idx="3"/>
            <a:endCxn id="1631" idx="2"/>
          </p:cNvCxnSpPr>
          <p:nvPr/>
        </p:nvCxnSpPr>
        <p:spPr>
          <a:xfrm>
            <a:off x="2653425" y="4343000"/>
            <a:ext cx="942600" cy="507300"/>
          </a:xfrm>
          <a:prstGeom prst="bentConnector3">
            <a:avLst>
              <a:gd fmla="val 49999" name="adj1"/>
            </a:avLst>
          </a:prstGeom>
          <a:noFill/>
          <a:ln cap="flat" cmpd="sng" w="19050">
            <a:solidFill>
              <a:schemeClr val="accent5"/>
            </a:solidFill>
            <a:prstDash val="solid"/>
            <a:round/>
            <a:headEnd len="med" w="med" type="none"/>
            <a:tailEnd len="med" w="med" type="stealth"/>
          </a:ln>
        </p:spPr>
      </p:cxnSp>
      <p:cxnSp>
        <p:nvCxnSpPr>
          <p:cNvPr id="1644" name="Google Shape;1644;p185"/>
          <p:cNvCxnSpPr>
            <a:stCxn id="1631" idx="3"/>
            <a:endCxn id="1632" idx="1"/>
          </p:cNvCxnSpPr>
          <p:nvPr/>
        </p:nvCxnSpPr>
        <p:spPr>
          <a:xfrm flipH="1" rot="5400000">
            <a:off x="1614063" y="2965825"/>
            <a:ext cx="2323800" cy="2996100"/>
          </a:xfrm>
          <a:prstGeom prst="bentConnector4">
            <a:avLst>
              <a:gd fmla="val -10247" name="adj1"/>
              <a:gd fmla="val 107947" name="adj2"/>
            </a:avLst>
          </a:prstGeom>
          <a:noFill/>
          <a:ln cap="flat" cmpd="sng" w="19050">
            <a:solidFill>
              <a:schemeClr val="accent2"/>
            </a:solidFill>
            <a:prstDash val="solid"/>
            <a:round/>
            <a:headEnd len="med" w="med" type="none"/>
            <a:tailEnd len="med" w="med" type="stealth"/>
          </a:ln>
        </p:spPr>
      </p:cxnSp>
      <p:cxnSp>
        <p:nvCxnSpPr>
          <p:cNvPr id="1645" name="Google Shape;1645;p185"/>
          <p:cNvCxnSpPr>
            <a:stCxn id="1631" idx="3"/>
            <a:endCxn id="1633" idx="3"/>
          </p:cNvCxnSpPr>
          <p:nvPr/>
        </p:nvCxnSpPr>
        <p:spPr>
          <a:xfrm rot="-5400000">
            <a:off x="4663863" y="2912125"/>
            <a:ext cx="2323800" cy="3103500"/>
          </a:xfrm>
          <a:prstGeom prst="bentConnector4">
            <a:avLst>
              <a:gd fmla="val -10247" name="adj1"/>
              <a:gd fmla="val 107671" name="adj2"/>
            </a:avLst>
          </a:prstGeom>
          <a:noFill/>
          <a:ln cap="flat" cmpd="sng" w="19050">
            <a:solidFill>
              <a:schemeClr val="accent2"/>
            </a:solidFill>
            <a:prstDash val="solid"/>
            <a:round/>
            <a:headEnd len="med" w="med" type="none"/>
            <a:tailEnd len="med" w="med" type="stealth"/>
          </a:ln>
        </p:spPr>
      </p:cxnSp>
      <p:sp>
        <p:nvSpPr>
          <p:cNvPr id="1646" name="Google Shape;1646;p185"/>
          <p:cNvSpPr txBox="1"/>
          <p:nvPr/>
        </p:nvSpPr>
        <p:spPr>
          <a:xfrm>
            <a:off x="7761975" y="2969925"/>
            <a:ext cx="4285800" cy="289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US"/>
              <a:t>architektura dwuwarstwowa</a:t>
            </a:r>
            <a:r>
              <a:rPr lang="en-US"/>
              <a:t> – przetwarzanie i składowanie danych odbywa się w jednym module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architektura trójwarstwowa</a:t>
            </a:r>
            <a:r>
              <a:rPr lang="en-US"/>
              <a:t> – przetwarzanie i składowanie danych następuje w dwóch osobnych modułach</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architektura wielowarstwowa</a:t>
            </a:r>
            <a:r>
              <a:rPr lang="en-US"/>
              <a:t> – przetwarzanie, składowanie i inne operacje na danych odbywają się w wielu osobnych modułach.</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0" name="Shape 1650"/>
        <p:cNvGrpSpPr/>
        <p:nvPr/>
      </p:nvGrpSpPr>
      <p:grpSpPr>
        <a:xfrm>
          <a:off x="0" y="0"/>
          <a:ext cx="0" cy="0"/>
          <a:chOff x="0" y="0"/>
          <a:chExt cx="0" cy="0"/>
        </a:xfrm>
      </p:grpSpPr>
      <p:sp>
        <p:nvSpPr>
          <p:cNvPr id="1651" name="Google Shape;1651;p1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Architektura trójwarstwowa</a:t>
            </a:r>
            <a:endParaRPr sz="2400">
              <a:solidFill>
                <a:schemeClr val="accent6"/>
              </a:solidFill>
              <a:latin typeface="Arial"/>
              <a:ea typeface="Arial"/>
              <a:cs typeface="Arial"/>
              <a:sym typeface="Arial"/>
            </a:endParaRPr>
          </a:p>
        </p:txBody>
      </p:sp>
      <p:sp>
        <p:nvSpPr>
          <p:cNvPr id="1652" name="Google Shape;1652;p186"/>
          <p:cNvSpPr/>
          <p:nvPr/>
        </p:nvSpPr>
        <p:spPr>
          <a:xfrm>
            <a:off x="9167063" y="1714000"/>
            <a:ext cx="1356000" cy="1551000"/>
          </a:xfrm>
          <a:prstGeom prst="can">
            <a:avLst>
              <a:gd fmla="val 239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Dane</a:t>
            </a:r>
            <a:endParaRPr sz="1800"/>
          </a:p>
        </p:txBody>
      </p:sp>
      <p:sp>
        <p:nvSpPr>
          <p:cNvPr id="1653" name="Google Shape;1653;p186"/>
          <p:cNvSpPr/>
          <p:nvPr/>
        </p:nvSpPr>
        <p:spPr>
          <a:xfrm>
            <a:off x="5369125" y="1853500"/>
            <a:ext cx="1771800" cy="1450500"/>
          </a:xfrm>
          <a:prstGeom prst="cube">
            <a:avLst>
              <a:gd fmla="val 25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Logika biznesowa</a:t>
            </a:r>
            <a:endParaRPr b="1" sz="1800"/>
          </a:p>
        </p:txBody>
      </p:sp>
      <p:sp>
        <p:nvSpPr>
          <p:cNvPr id="1654" name="Google Shape;1654;p186"/>
          <p:cNvSpPr/>
          <p:nvPr/>
        </p:nvSpPr>
        <p:spPr>
          <a:xfrm>
            <a:off x="1668925" y="1892500"/>
            <a:ext cx="1833900" cy="137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Prezentacja</a:t>
            </a:r>
            <a:endParaRPr sz="1800"/>
          </a:p>
        </p:txBody>
      </p:sp>
      <p:sp>
        <p:nvSpPr>
          <p:cNvPr id="1655" name="Google Shape;1655;p186"/>
          <p:cNvSpPr txBox="1"/>
          <p:nvPr/>
        </p:nvSpPr>
        <p:spPr>
          <a:xfrm>
            <a:off x="819450" y="3511925"/>
            <a:ext cx="34242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interfejs użytkownika - interakcja z użytkownikiem: wyświetlanie danych i przyjmowanie żądań</a:t>
            </a:r>
            <a:endParaRPr sz="1800"/>
          </a:p>
          <a:p>
            <a:pPr indent="-342900" lvl="0" marL="457200" rtl="0" algn="l">
              <a:spcBef>
                <a:spcPts val="0"/>
              </a:spcBef>
              <a:spcAft>
                <a:spcPts val="0"/>
              </a:spcAft>
              <a:buSzPts val="1800"/>
              <a:buChar char="●"/>
            </a:pPr>
            <a:r>
              <a:rPr lang="en-US" sz="1800"/>
              <a:t>front-end</a:t>
            </a:r>
            <a:endParaRPr sz="1800"/>
          </a:p>
          <a:p>
            <a:pPr indent="-342900" lvl="0" marL="457200" rtl="0" algn="l">
              <a:spcBef>
                <a:spcPts val="0"/>
              </a:spcBef>
              <a:spcAft>
                <a:spcPts val="0"/>
              </a:spcAft>
              <a:buSzPts val="1800"/>
              <a:buChar char="●"/>
            </a:pPr>
            <a:r>
              <a:rPr lang="en-US" sz="1800"/>
              <a:t>HTML5, JavaScript, CSS</a:t>
            </a:r>
            <a:endParaRPr sz="1800"/>
          </a:p>
        </p:txBody>
      </p:sp>
      <p:sp>
        <p:nvSpPr>
          <p:cNvPr id="1656" name="Google Shape;1656;p186"/>
          <p:cNvSpPr txBox="1"/>
          <p:nvPr/>
        </p:nvSpPr>
        <p:spPr>
          <a:xfrm>
            <a:off x="4321625" y="3511925"/>
            <a:ext cx="36387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przetwarzanie danych, wdrażanie reguł biznesowych, przekazywanie danych między warstwami</a:t>
            </a:r>
            <a:endParaRPr sz="1800"/>
          </a:p>
          <a:p>
            <a:pPr indent="-342900" lvl="0" marL="457200" rtl="0" algn="l">
              <a:spcBef>
                <a:spcPts val="0"/>
              </a:spcBef>
              <a:spcAft>
                <a:spcPts val="0"/>
              </a:spcAft>
              <a:buSzPts val="1800"/>
              <a:buChar char="●"/>
            </a:pPr>
            <a:r>
              <a:rPr lang="en-US" sz="1800"/>
              <a:t>back-end</a:t>
            </a:r>
            <a:endParaRPr sz="1800"/>
          </a:p>
          <a:p>
            <a:pPr indent="-342900" lvl="0" marL="457200" rtl="0" algn="l">
              <a:spcBef>
                <a:spcPts val="0"/>
              </a:spcBef>
              <a:spcAft>
                <a:spcPts val="0"/>
              </a:spcAft>
              <a:buSzPts val="1800"/>
              <a:buChar char="●"/>
            </a:pPr>
            <a:r>
              <a:rPr lang="en-US" sz="1800"/>
              <a:t>Java, .NET, C#, Python, C++</a:t>
            </a:r>
            <a:endParaRPr sz="1800"/>
          </a:p>
        </p:txBody>
      </p:sp>
      <p:sp>
        <p:nvSpPr>
          <p:cNvPr id="1657" name="Google Shape;1657;p186"/>
          <p:cNvSpPr txBox="1"/>
          <p:nvPr/>
        </p:nvSpPr>
        <p:spPr>
          <a:xfrm>
            <a:off x="8269600" y="3511925"/>
            <a:ext cx="36387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baza danych, przechowywanie, pobieranie i zapisywanie danych</a:t>
            </a:r>
            <a:endParaRPr sz="1800"/>
          </a:p>
          <a:p>
            <a:pPr indent="-342900" lvl="0" marL="457200" rtl="0" algn="l">
              <a:spcBef>
                <a:spcPts val="0"/>
              </a:spcBef>
              <a:spcAft>
                <a:spcPts val="0"/>
              </a:spcAft>
              <a:buSzPts val="1800"/>
              <a:buChar char="●"/>
            </a:pPr>
            <a:r>
              <a:rPr lang="en-US" sz="1800"/>
              <a:t>back-end</a:t>
            </a:r>
            <a:endParaRPr sz="1800"/>
          </a:p>
          <a:p>
            <a:pPr indent="-342900" lvl="0" marL="457200" rtl="0" algn="l">
              <a:spcBef>
                <a:spcPts val="0"/>
              </a:spcBef>
              <a:spcAft>
                <a:spcPts val="0"/>
              </a:spcAft>
              <a:buSzPts val="1800"/>
              <a:buChar char="●"/>
            </a:pPr>
            <a:r>
              <a:rPr lang="en-US" sz="1800"/>
              <a:t>MySQL, Oracle, PostgreSQL, Microsoft SQL Server, MongoDB</a:t>
            </a:r>
            <a:endParaRPr sz="1800"/>
          </a:p>
        </p:txBody>
      </p:sp>
      <p:sp>
        <p:nvSpPr>
          <p:cNvPr id="1658" name="Google Shape;1658;p186"/>
          <p:cNvSpPr/>
          <p:nvPr/>
        </p:nvSpPr>
        <p:spPr>
          <a:xfrm>
            <a:off x="3850675" y="2470475"/>
            <a:ext cx="1170600" cy="33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86"/>
          <p:cNvSpPr/>
          <p:nvPr/>
        </p:nvSpPr>
        <p:spPr>
          <a:xfrm>
            <a:off x="7568700" y="2470475"/>
            <a:ext cx="1170600" cy="33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18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Projektowanie aplikacji - podejście bottom-up</a:t>
            </a:r>
            <a:endParaRPr sz="2400">
              <a:solidFill>
                <a:schemeClr val="accent6"/>
              </a:solidFill>
              <a:latin typeface="Arial"/>
              <a:ea typeface="Arial"/>
              <a:cs typeface="Arial"/>
              <a:sym typeface="Arial"/>
            </a:endParaRPr>
          </a:p>
        </p:txBody>
      </p:sp>
      <p:sp>
        <p:nvSpPr>
          <p:cNvPr id="1665" name="Google Shape;1665;p187"/>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marR="0" rtl="0" algn="l">
              <a:lnSpc>
                <a:spcPct val="90000"/>
              </a:lnSpc>
              <a:spcBef>
                <a:spcPts val="0"/>
              </a:spcBef>
              <a:spcAft>
                <a:spcPts val="0"/>
              </a:spcAft>
              <a:buClr>
                <a:schemeClr val="dk1"/>
              </a:buClr>
              <a:buSzPts val="2400"/>
              <a:buFont typeface="Arial"/>
              <a:buChar char="●"/>
            </a:pPr>
            <a:r>
              <a:rPr lang="en-US" sz="2400">
                <a:latin typeface="Arial"/>
                <a:ea typeface="Arial"/>
                <a:cs typeface="Arial"/>
                <a:sym typeface="Arial"/>
              </a:rPr>
              <a:t>Zaczynamy od zdefiniowania podstawowych danych/encji które powinny wejść w skład aplikacji</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Tworzymy z nich </a:t>
            </a:r>
            <a:r>
              <a:rPr b="1" lang="en-US" sz="2400">
                <a:solidFill>
                  <a:schemeClr val="accent2"/>
                </a:solidFill>
                <a:latin typeface="Arial"/>
                <a:ea typeface="Arial"/>
                <a:cs typeface="Arial"/>
                <a:sym typeface="Arial"/>
              </a:rPr>
              <a:t>model domeny/dziedziny</a:t>
            </a:r>
            <a:r>
              <a:rPr lang="en-US" sz="2400">
                <a:latin typeface="Arial"/>
                <a:ea typeface="Arial"/>
                <a:cs typeface="Arial"/>
                <a:sym typeface="Arial"/>
              </a:rPr>
              <a:t> (ang. domain model)</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Do każdego z elementów modelu dziedziny tworzymy klasy: nadajemy im nazwy i tworzymy pola z danymi</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Dodajemy funkcjonalności od prostych po bardziej skomplikowane</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Tworzymy klasy-serwisy, które służą do przetwarzania danych zapisanych w obiektach z modelu dziedziny. Mogą to być np. klasy do zapisywania danych w bazie, wyszukiwania, sortowania, przeprowadzania operacji biznesowych itp.</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Tworzymy bazę danych na podstawie modelu dziedziny. Mapujemy klasy/obiekty na tabele w bazie danych. Dodajemy kod do obsługi połączenia z bazą.</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Tworzymy interfejs użytkownika i zapełniamy go danymi, które stworzyliśmy wcześniej</a:t>
            </a:r>
            <a:endParaRPr sz="2400">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Przygotowanie</a:t>
            </a:r>
            <a:endParaRPr sz="2400">
              <a:solidFill>
                <a:schemeClr val="accent6"/>
              </a:solidFill>
              <a:latin typeface="Arial"/>
              <a:ea typeface="Arial"/>
              <a:cs typeface="Arial"/>
              <a:sym typeface="Arial"/>
            </a:endParaRPr>
          </a:p>
        </p:txBody>
      </p:sp>
      <p:sp>
        <p:nvSpPr>
          <p:cNvPr id="1671" name="Google Shape;1671;p188"/>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Arial"/>
                <a:ea typeface="Arial"/>
                <a:cs typeface="Arial"/>
                <a:sym typeface="Arial"/>
              </a:rPr>
              <a:t>Uwaga! Poniższe czynności (punkty 1-8) wykonuje tylko jedna osoba z zespołu!</a:t>
            </a:r>
            <a:endParaRPr b="1"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Tworzymy nowy projekt (</a:t>
            </a:r>
            <a:r>
              <a:rPr b="1" lang="en-US" sz="2400">
                <a:latin typeface="Arial"/>
                <a:ea typeface="Arial"/>
                <a:cs typeface="Arial"/>
                <a:sym typeface="Arial"/>
              </a:rPr>
              <a:t>Maven</a:t>
            </a:r>
            <a:r>
              <a:rPr lang="en-US" sz="2400">
                <a:latin typeface="Arial"/>
                <a:ea typeface="Arial"/>
                <a:cs typeface="Arial"/>
                <a:sym typeface="Arial"/>
              </a:rPr>
              <a:t>) w </a:t>
            </a:r>
            <a:r>
              <a:rPr b="1" lang="en-US" sz="2400">
                <a:latin typeface="Arial"/>
                <a:ea typeface="Arial"/>
                <a:cs typeface="Arial"/>
                <a:sym typeface="Arial"/>
              </a:rPr>
              <a:t>IntelliJ </a:t>
            </a:r>
            <a:r>
              <a:rPr lang="en-US" sz="2400">
                <a:latin typeface="Arial"/>
                <a:ea typeface="Arial"/>
                <a:cs typeface="Arial"/>
                <a:sym typeface="Arial"/>
              </a:rPr>
              <a:t>- proponowana nazwa: </a:t>
            </a:r>
            <a:r>
              <a:rPr b="1" lang="en-US" sz="2400">
                <a:solidFill>
                  <a:schemeClr val="accent2"/>
                </a:solidFill>
                <a:latin typeface="Arial"/>
                <a:ea typeface="Arial"/>
                <a:cs typeface="Arial"/>
                <a:sym typeface="Arial"/>
              </a:rPr>
              <a:t>RavProject</a:t>
            </a:r>
            <a:endParaRPr b="1" sz="2400">
              <a:solidFill>
                <a:schemeClr val="accent2"/>
              </a:solidFill>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Aktywujemy integrację z Git-em</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Wykluczamy zbędne pliki z repozytorium Git’a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Dodajemy zależności do </a:t>
            </a:r>
            <a:r>
              <a:rPr b="1" lang="en-US" sz="2400">
                <a:latin typeface="Arial"/>
                <a:ea typeface="Arial"/>
                <a:cs typeface="Arial"/>
                <a:sym typeface="Arial"/>
              </a:rPr>
              <a:t>JUnit </a:t>
            </a:r>
            <a:r>
              <a:rPr lang="en-US" sz="2400">
                <a:latin typeface="Arial"/>
                <a:ea typeface="Arial"/>
                <a:cs typeface="Arial"/>
                <a:sym typeface="Arial"/>
              </a:rPr>
              <a:t>i </a:t>
            </a:r>
            <a:r>
              <a:rPr b="1" lang="en-US" sz="2400">
                <a:latin typeface="Arial"/>
                <a:ea typeface="Arial"/>
                <a:cs typeface="Arial"/>
                <a:sym typeface="Arial"/>
              </a:rPr>
              <a:t>logback</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W projekcie tworzymy podstawowy pakiet: </a:t>
            </a:r>
            <a:r>
              <a:rPr b="1" lang="en-US" sz="2400">
                <a:latin typeface="Arial"/>
                <a:ea typeface="Arial"/>
                <a:cs typeface="Arial"/>
                <a:sym typeface="Arial"/>
              </a:rPr>
              <a:t>pl.sda.rav</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Tworzymy nowe repozytorium w </a:t>
            </a:r>
            <a:r>
              <a:rPr b="1" lang="en-US" sz="2400">
                <a:latin typeface="Arial"/>
                <a:ea typeface="Arial"/>
                <a:cs typeface="Arial"/>
                <a:sym typeface="Arial"/>
              </a:rPr>
              <a:t>GitHub</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Dodajemy nowy projekt do stworzonego repozytorium w </a:t>
            </a:r>
            <a:r>
              <a:rPr b="1" lang="en-US" sz="2400">
                <a:latin typeface="Arial"/>
                <a:ea typeface="Arial"/>
                <a:cs typeface="Arial"/>
                <a:sym typeface="Arial"/>
              </a:rPr>
              <a:t>GitHub</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Dodajemy wszystkich członków zespołu jako współtwórców</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Pushujemy zmiany do </a:t>
            </a:r>
            <a:r>
              <a:rPr b="1" lang="en-US" sz="2400">
                <a:latin typeface="Arial"/>
                <a:ea typeface="Arial"/>
                <a:cs typeface="Arial"/>
                <a:sym typeface="Arial"/>
              </a:rPr>
              <a:t>GitHub</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Pozostali członkowie zespołu pobierają nowy projekt </a:t>
            </a:r>
            <a:endParaRPr sz="2400">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8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Rent A Vehicle</a:t>
            </a:r>
            <a:endParaRPr sz="2400">
              <a:solidFill>
                <a:schemeClr val="accent6"/>
              </a:solidFill>
              <a:latin typeface="Arial"/>
              <a:ea typeface="Arial"/>
              <a:cs typeface="Arial"/>
              <a:sym typeface="Arial"/>
            </a:endParaRPr>
          </a:p>
        </p:txBody>
      </p:sp>
      <p:sp>
        <p:nvSpPr>
          <p:cNvPr id="1677" name="Google Shape;1677;p189"/>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Wymagania klienta:</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Potrzebuję program, który będzie umożliwiał wynajem różnego rodzaju pojazdów przez moich klientów. </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Przykładowe rodzaje pojazdów: samochód, motorówka, amfibia. W przyszłości mogą dojść inne.</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Pojazdy będą podzielone na trzy główne kategorie: pojazdy jeżdżące, latające i pływające. Może się zdarzyć że jeden pojazd będzie zawierał się w więcej niż jednej kategorii (np. amfibia)</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Każda z kategorii ma swoja specyficzne właściwości (np. pojazdy pływające - wyporność)</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Chciałbym mieć możliwość tworzenia i aktualizacji bazy pojazdów. Operacje na tej bazie powinny być zastrzeżone tylko dla administratorów platformy.</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Moi klienci powinni mieć możliwość przeglądania pojazdów do wypożyczenia, filtrowania po: dostępności, kategorii i właściwościach specyficznych (np. rodzaj silnika, maksymalny dystans, maksymalna wysokość, ilość osób itp).</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Klienci powinni też mieć możliwość zamówienia pojazdu na dany okres czasu, a także zwrócenia go gdy przestanie im być potrzebny.</a:t>
            </a:r>
            <a:endParaRPr sz="2000">
              <a:latin typeface="Arial"/>
              <a:ea typeface="Arial"/>
              <a:cs typeface="Arial"/>
              <a:sym typeface="Arial"/>
            </a:endParaRPr>
          </a:p>
          <a:p>
            <a:pPr indent="0" lvl="0" marL="457200" rtl="0" algn="l">
              <a:spcBef>
                <a:spcPts val="0"/>
              </a:spcBef>
              <a:spcAft>
                <a:spcPts val="0"/>
              </a:spcAft>
              <a:buNone/>
            </a:pPr>
            <a:r>
              <a:t/>
            </a:r>
            <a:endParaRPr sz="20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89" name="Google Shape;389;p46"/>
          <p:cNvSpPr txBox="1"/>
          <p:nvPr>
            <p:ph idx="4294967295" type="ctrTitle"/>
          </p:nvPr>
        </p:nvSpPr>
        <p:spPr>
          <a:xfrm>
            <a:off x="105750" y="963000"/>
            <a:ext cx="119478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Każda instrukcja zaczyna się od nowej linii</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Przepływ z góry na dół</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Należy przestrzegać wcięć i czytelnego rozłożenia tekstu</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Nie ma jednego ustalonego zapisu, jednak należy trzymać się przyjętej konwencji w całym zapisie algorytmu</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Musi być czytelny i zrozumiały dla osób nie znających konkretnego języka programowania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Rozpoczynamy nazwą algorytmu, w nawiasach możemy podać argumenty</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sp>
        <p:nvSpPr>
          <p:cNvPr id="1682" name="Google Shape;1682;p1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Wersja 0.1</a:t>
            </a:r>
            <a:endParaRPr sz="2400">
              <a:solidFill>
                <a:schemeClr val="accent6"/>
              </a:solidFill>
              <a:latin typeface="Arial"/>
              <a:ea typeface="Arial"/>
              <a:cs typeface="Arial"/>
              <a:sym typeface="Arial"/>
            </a:endParaRPr>
          </a:p>
        </p:txBody>
      </p:sp>
      <p:sp>
        <p:nvSpPr>
          <p:cNvPr id="1683" name="Google Shape;1683;p190"/>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Piszemy pierwszą wersję programu która ma umożliwić:</a:t>
            </a:r>
            <a:endParaRPr sz="3000">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t/>
            </a:r>
            <a:endParaRPr sz="3000">
              <a:latin typeface="Arial"/>
              <a:ea typeface="Arial"/>
              <a:cs typeface="Arial"/>
              <a:sym typeface="Arial"/>
            </a:endParaRPr>
          </a:p>
          <a:p>
            <a:pPr indent="-419100" lvl="0" marL="457200" rtl="0" algn="l">
              <a:spcBef>
                <a:spcPts val="0"/>
              </a:spcBef>
              <a:spcAft>
                <a:spcPts val="0"/>
              </a:spcAft>
              <a:buSzPts val="3000"/>
              <a:buFont typeface="Arial"/>
              <a:buAutoNum type="arabicPeriod"/>
            </a:pPr>
            <a:r>
              <a:rPr lang="en-US" sz="3000">
                <a:latin typeface="Arial"/>
                <a:ea typeface="Arial"/>
                <a:cs typeface="Arial"/>
                <a:sym typeface="Arial"/>
              </a:rPr>
              <a:t>logowanie usera</a:t>
            </a:r>
            <a:endParaRPr sz="3000">
              <a:latin typeface="Arial"/>
              <a:ea typeface="Arial"/>
              <a:cs typeface="Arial"/>
              <a:sym typeface="Arial"/>
            </a:endParaRPr>
          </a:p>
          <a:p>
            <a:pPr indent="-419100" lvl="0" marL="457200" rtl="0" algn="l">
              <a:spcBef>
                <a:spcPts val="0"/>
              </a:spcBef>
              <a:spcAft>
                <a:spcPts val="0"/>
              </a:spcAft>
              <a:buSzPts val="3000"/>
              <a:buFont typeface="Arial"/>
              <a:buAutoNum type="arabicPeriod"/>
            </a:pPr>
            <a:r>
              <a:rPr lang="en-US" sz="3000">
                <a:latin typeface="Arial"/>
                <a:ea typeface="Arial"/>
                <a:cs typeface="Arial"/>
                <a:sym typeface="Arial"/>
              </a:rPr>
              <a:t>wyszukanie pojazdu</a:t>
            </a:r>
            <a:endParaRPr sz="3000">
              <a:latin typeface="Arial"/>
              <a:ea typeface="Arial"/>
              <a:cs typeface="Arial"/>
              <a:sym typeface="Arial"/>
            </a:endParaRPr>
          </a:p>
          <a:p>
            <a:pPr indent="-419100" lvl="0" marL="457200" rtl="0" algn="l">
              <a:spcBef>
                <a:spcPts val="0"/>
              </a:spcBef>
              <a:spcAft>
                <a:spcPts val="0"/>
              </a:spcAft>
              <a:buSzPts val="3000"/>
              <a:buFont typeface="Arial"/>
              <a:buAutoNum type="arabicPeriod"/>
            </a:pPr>
            <a:r>
              <a:rPr lang="en-US" sz="3000">
                <a:latin typeface="Arial"/>
                <a:ea typeface="Arial"/>
                <a:cs typeface="Arial"/>
                <a:sym typeface="Arial"/>
              </a:rPr>
              <a:t>zamówienie pojazdu na dany okres czasu</a:t>
            </a:r>
            <a:endParaRPr sz="3000">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sp>
        <p:nvSpPr>
          <p:cNvPr id="1688" name="Google Shape;1688;p19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1</a:t>
            </a:r>
            <a:endParaRPr sz="2400">
              <a:solidFill>
                <a:schemeClr val="accent6"/>
              </a:solidFill>
              <a:latin typeface="Arial"/>
              <a:ea typeface="Arial"/>
              <a:cs typeface="Arial"/>
              <a:sym typeface="Arial"/>
            </a:endParaRPr>
          </a:p>
        </p:txBody>
      </p:sp>
      <p:sp>
        <p:nvSpPr>
          <p:cNvPr id="1689" name="Google Shape;1689;p191"/>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Kilka pytań na początek - zastanówmy się:</a:t>
            </a:r>
            <a:endParaRPr sz="2400">
              <a:latin typeface="Arial"/>
              <a:ea typeface="Arial"/>
              <a:cs typeface="Arial"/>
              <a:sym typeface="Arial"/>
            </a:endParaRPr>
          </a:p>
          <a:p>
            <a:pPr indent="-381000" lvl="1" marL="914400" rtl="0" algn="l">
              <a:spcBef>
                <a:spcPts val="0"/>
              </a:spcBef>
              <a:spcAft>
                <a:spcPts val="0"/>
              </a:spcAft>
              <a:buSzPts val="2400"/>
              <a:buAutoNum type="alphaLcPeriod"/>
            </a:pPr>
            <a:r>
              <a:rPr lang="en-US" sz="2400"/>
              <a:t>jakie elementy powinny wejść w skład projektu? </a:t>
            </a:r>
            <a:endParaRPr sz="2400"/>
          </a:p>
          <a:p>
            <a:pPr indent="-381000" lvl="1" marL="914400" rtl="0" algn="l">
              <a:spcBef>
                <a:spcPts val="0"/>
              </a:spcBef>
              <a:spcAft>
                <a:spcPts val="0"/>
              </a:spcAft>
              <a:buSzPts val="2400"/>
              <a:buAutoNum type="alphaLcPeriod"/>
            </a:pPr>
            <a:r>
              <a:rPr lang="en-US" sz="2400"/>
              <a:t>co jest jego podstawowym zadaniem? </a:t>
            </a:r>
            <a:endParaRPr sz="2400"/>
          </a:p>
          <a:p>
            <a:pPr indent="-381000" lvl="1" marL="914400" rtl="0" algn="l">
              <a:spcBef>
                <a:spcPts val="0"/>
              </a:spcBef>
              <a:spcAft>
                <a:spcPts val="0"/>
              </a:spcAft>
              <a:buSzPts val="2400"/>
              <a:buAutoNum type="alphaLcPeriod"/>
            </a:pPr>
            <a:r>
              <a:rPr lang="en-US" sz="2400"/>
              <a:t>na jakich danych powinien działać?</a:t>
            </a:r>
            <a:endParaRPr sz="2400"/>
          </a:p>
          <a:p>
            <a:pPr indent="-381000" lvl="1" marL="914400" rtl="0" algn="l">
              <a:spcBef>
                <a:spcPts val="0"/>
              </a:spcBef>
              <a:spcAft>
                <a:spcPts val="0"/>
              </a:spcAft>
              <a:buSzPts val="2400"/>
              <a:buAutoNum type="alphaLcPeriod"/>
            </a:pPr>
            <a:r>
              <a:rPr lang="en-US" sz="2400"/>
              <a:t>kto ma korzystać z aplikacji?</a:t>
            </a:r>
            <a:endParaRPr sz="2400"/>
          </a:p>
          <a:p>
            <a:pPr indent="0" lvl="0" marL="9144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 podstawie powyższych przemyśleń spróbuj stworzyć model dziedziny, czyli stwórz klasy odpowiadające poszczególnym elementom projektu.</a:t>
            </a:r>
            <a:endParaRPr sz="2400">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Google Shape;1694;p1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model domeny</a:t>
            </a:r>
            <a:endParaRPr sz="2400">
              <a:solidFill>
                <a:schemeClr val="accent6"/>
              </a:solidFill>
              <a:latin typeface="Arial"/>
              <a:ea typeface="Arial"/>
              <a:cs typeface="Arial"/>
              <a:sym typeface="Arial"/>
            </a:endParaRPr>
          </a:p>
        </p:txBody>
      </p:sp>
      <p:sp>
        <p:nvSpPr>
          <p:cNvPr id="1695" name="Google Shape;1695;p192"/>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Arial"/>
                <a:ea typeface="Arial"/>
                <a:cs typeface="Arial"/>
                <a:sym typeface="Arial"/>
              </a:rPr>
              <a:t>Pojazdy do wypożyczenia:</a:t>
            </a:r>
            <a:endParaRPr b="1" sz="24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samochód (ang. </a:t>
            </a:r>
            <a:r>
              <a:rPr b="1" lang="en-US" sz="1600">
                <a:latin typeface="Arial"/>
                <a:ea typeface="Arial"/>
                <a:cs typeface="Arial"/>
                <a:sym typeface="Arial"/>
              </a:rPr>
              <a:t>Car</a:t>
            </a:r>
            <a:r>
              <a:rPr lang="en-US" sz="1600">
                <a:latin typeface="Arial"/>
                <a:ea typeface="Arial"/>
                <a:cs typeface="Arial"/>
                <a:sym typeface="Arial"/>
              </a:rPr>
              <a:t>) - właściwości:</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identyfikator </a:t>
            </a:r>
            <a:r>
              <a:rPr lang="en-US" sz="1600">
                <a:solidFill>
                  <a:schemeClr val="dk1"/>
                </a:solidFill>
              </a:rPr>
              <a:t>(ang. </a:t>
            </a:r>
            <a:r>
              <a:rPr b="1" lang="en-US" sz="1600">
                <a:solidFill>
                  <a:schemeClr val="dk1"/>
                </a:solidFill>
              </a:rPr>
              <a:t>vin</a:t>
            </a:r>
            <a:r>
              <a:rPr lang="en-US" sz="1600">
                <a:solidFill>
                  <a:schemeClr val="dk1"/>
                </a:solidFil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nazwa (ang. </a:t>
            </a:r>
            <a:r>
              <a:rPr b="1" lang="en-US" sz="1600">
                <a:solidFill>
                  <a:schemeClr val="dk1"/>
                </a:solidFill>
                <a:latin typeface="Arial"/>
                <a:ea typeface="Arial"/>
                <a:cs typeface="Arial"/>
                <a:sym typeface="Arial"/>
              </a:rPr>
              <a:t>name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t>data produkcji (ang. </a:t>
            </a:r>
            <a:r>
              <a:rPr b="1" lang="en-US" sz="1600"/>
              <a:t>productionDate</a:t>
            </a:r>
            <a:r>
              <a:rPr lang="en-US" sz="1600"/>
              <a:t>)</a:t>
            </a:r>
            <a:endParaRPr sz="1600">
              <a:solidFill>
                <a:schemeClr val="dk1"/>
              </a:solidFill>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maksymalny dystans w kilometrach (ang. </a:t>
            </a:r>
            <a:r>
              <a:rPr b="1" lang="en-US" sz="1600">
                <a:latin typeface="Arial"/>
                <a:ea typeface="Arial"/>
                <a:cs typeface="Arial"/>
                <a:sym typeface="Arial"/>
              </a:rPr>
              <a:t>maxDistance</a:t>
            </a:r>
            <a:r>
              <a:rPr lang="en-US" sz="1600">
                <a:latin typeface="Arial"/>
                <a:ea typeface="Arial"/>
                <a:cs typeface="Arial"/>
                <a:sym typeface="Arial"/>
              </a:rPr>
              <a:t>)</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rodzaj </a:t>
            </a:r>
            <a:r>
              <a:rPr lang="en-US" sz="1600"/>
              <a:t>nadwozia </a:t>
            </a:r>
            <a:r>
              <a:rPr lang="en-US" sz="1600">
                <a:latin typeface="Arial"/>
                <a:ea typeface="Arial"/>
                <a:cs typeface="Arial"/>
                <a:sym typeface="Arial"/>
              </a:rPr>
              <a:t>(ang. </a:t>
            </a:r>
            <a:r>
              <a:rPr b="1" lang="en-US" sz="1600"/>
              <a:t>body</a:t>
            </a:r>
            <a:r>
              <a:rPr b="1" lang="en-US" sz="1600">
                <a:latin typeface="Arial"/>
                <a:ea typeface="Arial"/>
                <a:cs typeface="Arial"/>
                <a:sym typeface="Arial"/>
              </a:rPr>
              <a:t>Type</a:t>
            </a:r>
            <a:r>
              <a:rPr lang="en-US" sz="1600">
                <a:latin typeface="Arial"/>
                <a:ea typeface="Arial"/>
                <a:cs typeface="Arial"/>
                <a:sym typeface="Arial"/>
              </a:rPr>
              <a:t>)</a:t>
            </a:r>
            <a:endParaRPr sz="1600">
              <a:latin typeface="Arial"/>
              <a:ea typeface="Arial"/>
              <a:cs typeface="Arial"/>
              <a:sym typeface="Arial"/>
            </a:endParaRPr>
          </a:p>
          <a:p>
            <a:pPr indent="0" lvl="0" marL="914400" rtl="0" algn="l">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latin typeface="Arial"/>
                <a:ea typeface="Arial"/>
                <a:cs typeface="Arial"/>
                <a:sym typeface="Arial"/>
              </a:rPr>
              <a:t>motorówka (ang. </a:t>
            </a:r>
            <a:r>
              <a:rPr b="1" lang="en-US" sz="1600">
                <a:latin typeface="Arial"/>
                <a:ea typeface="Arial"/>
                <a:cs typeface="Arial"/>
                <a:sym typeface="Arial"/>
              </a:rPr>
              <a:t>Motorboat</a:t>
            </a:r>
            <a:r>
              <a:rPr lang="en-US" sz="1600">
                <a:latin typeface="Arial"/>
                <a:ea typeface="Arial"/>
                <a:cs typeface="Arial"/>
                <a:sym typeface="Arial"/>
              </a:rPr>
              <a:t>) - właściwości:</a:t>
            </a:r>
            <a:endParaRPr sz="1600">
              <a:solidFill>
                <a:schemeClr val="dk1"/>
              </a:solidFil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identyfikator </a:t>
            </a:r>
            <a:r>
              <a:rPr lang="en-US" sz="1600">
                <a:solidFill>
                  <a:schemeClr val="dk1"/>
                </a:solidFill>
              </a:rPr>
              <a:t>(ang. </a:t>
            </a:r>
            <a:r>
              <a:rPr b="1" lang="en-US" sz="1600">
                <a:solidFill>
                  <a:schemeClr val="dk1"/>
                </a:solidFill>
              </a:rPr>
              <a:t>vin</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nazwa (ang. </a:t>
            </a:r>
            <a:r>
              <a:rPr b="1" lang="en-US" sz="1600">
                <a:solidFill>
                  <a:schemeClr val="dk1"/>
                </a:solidFill>
                <a:latin typeface="Arial"/>
                <a:ea typeface="Arial"/>
                <a:cs typeface="Arial"/>
                <a:sym typeface="Arial"/>
              </a:rPr>
              <a:t>name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AutoNum type="alphaLcPeriod"/>
            </a:pPr>
            <a:r>
              <a:rPr lang="en-US" sz="1600">
                <a:solidFill>
                  <a:schemeClr val="dk1"/>
                </a:solidFill>
              </a:rPr>
              <a:t>data produkcji (ang. </a:t>
            </a:r>
            <a:r>
              <a:rPr b="1" lang="en-US" sz="1600">
                <a:solidFill>
                  <a:schemeClr val="dk1"/>
                </a:solidFill>
              </a:rPr>
              <a:t>productionDate</a:t>
            </a:r>
            <a:r>
              <a:rPr lang="en-US" sz="1600">
                <a:solidFill>
                  <a:schemeClr val="dk1"/>
                </a:solidFil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maksymalny zasięg w milach morskich (ang. </a:t>
            </a:r>
            <a:r>
              <a:rPr b="1" lang="en-US" sz="1600">
                <a:solidFill>
                  <a:schemeClr val="dk1"/>
                </a:solidFill>
                <a:latin typeface="Arial"/>
                <a:ea typeface="Arial"/>
                <a:cs typeface="Arial"/>
                <a:sym typeface="Arial"/>
              </a:rPr>
              <a:t>maxDistance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wyporność (ang. </a:t>
            </a:r>
            <a:r>
              <a:rPr b="1" lang="en-US" sz="1600">
                <a:solidFill>
                  <a:schemeClr val="dk1"/>
                </a:solidFill>
                <a:latin typeface="Arial"/>
                <a:ea typeface="Arial"/>
                <a:cs typeface="Arial"/>
                <a:sym typeface="Arial"/>
              </a:rPr>
              <a:t>displacement</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p:txBody>
      </p:sp>
      <p:sp>
        <p:nvSpPr>
          <p:cNvPr id="1696" name="Google Shape;1696;p192"/>
          <p:cNvSpPr txBox="1"/>
          <p:nvPr/>
        </p:nvSpPr>
        <p:spPr>
          <a:xfrm>
            <a:off x="6945800" y="1687675"/>
            <a:ext cx="4653300" cy="36681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Clr>
                <a:schemeClr val="dk1"/>
              </a:buClr>
              <a:buSzPts val="1600"/>
              <a:buFont typeface="Arial"/>
              <a:buAutoNum type="arabicPeriod" startAt="3"/>
            </a:pPr>
            <a:r>
              <a:rPr lang="en-US" sz="1600">
                <a:solidFill>
                  <a:schemeClr val="dk1"/>
                </a:solidFill>
              </a:rPr>
              <a:t>amfibia </a:t>
            </a:r>
            <a:r>
              <a:rPr lang="en-US" sz="1600">
                <a:solidFill>
                  <a:schemeClr val="dk1"/>
                </a:solidFill>
              </a:rPr>
              <a:t>(ang. </a:t>
            </a:r>
            <a:r>
              <a:rPr b="1" lang="en-US" sz="1600">
                <a:solidFill>
                  <a:schemeClr val="dk1"/>
                </a:solidFill>
              </a:rPr>
              <a:t>Amphibian</a:t>
            </a:r>
            <a:r>
              <a:rPr lang="en-US" sz="1600">
                <a:solidFill>
                  <a:schemeClr val="dk1"/>
                </a:solidFill>
              </a:rPr>
              <a:t>) - właściwości:</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identyfikator (ang. </a:t>
            </a:r>
            <a:r>
              <a:rPr b="1" lang="en-US" sz="1600">
                <a:solidFill>
                  <a:schemeClr val="dk1"/>
                </a:solidFill>
              </a:rPr>
              <a:t>vin</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nazwa (ang. </a:t>
            </a:r>
            <a:r>
              <a:rPr b="1" lang="en-US" sz="1600">
                <a:solidFill>
                  <a:schemeClr val="dk1"/>
                </a:solidFill>
              </a:rPr>
              <a:t>name</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data produkcji (ang. </a:t>
            </a:r>
            <a:r>
              <a:rPr b="1" lang="en-US" sz="1600">
                <a:solidFill>
                  <a:schemeClr val="dk1"/>
                </a:solidFill>
              </a:rPr>
              <a:t>productionDate</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maksymalny dystans w kilometrach (ang. </a:t>
            </a:r>
            <a:r>
              <a:rPr b="1" lang="en-US" sz="1600">
                <a:solidFill>
                  <a:schemeClr val="dk1"/>
                </a:solidFill>
              </a:rPr>
              <a:t>maxDistanceKm</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maksymalny dystans w milach morskich (ang. </a:t>
            </a:r>
            <a:r>
              <a:rPr b="1" lang="en-US" sz="1600">
                <a:solidFill>
                  <a:schemeClr val="dk1"/>
                </a:solidFill>
              </a:rPr>
              <a:t>maxDistanceMiles</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wyporność (ang. </a:t>
            </a:r>
            <a:r>
              <a:rPr b="1" lang="en-US" sz="1600">
                <a:solidFill>
                  <a:schemeClr val="dk1"/>
                </a:solidFill>
              </a:rPr>
              <a:t>displacement</a:t>
            </a:r>
            <a:r>
              <a:rPr lang="en-US" sz="1600">
                <a:solidFill>
                  <a:schemeClr val="dk1"/>
                </a:solidFill>
              </a:rPr>
              <a:t>)</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19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model domeny</a:t>
            </a:r>
            <a:endParaRPr sz="2400">
              <a:solidFill>
                <a:schemeClr val="accent6"/>
              </a:solidFill>
              <a:latin typeface="Arial"/>
              <a:ea typeface="Arial"/>
              <a:cs typeface="Arial"/>
              <a:sym typeface="Arial"/>
            </a:endParaRPr>
          </a:p>
        </p:txBody>
      </p:sp>
      <p:sp>
        <p:nvSpPr>
          <p:cNvPr id="1702" name="Google Shape;1702;p193"/>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Arial"/>
                <a:ea typeface="Arial"/>
                <a:cs typeface="Arial"/>
                <a:sym typeface="Arial"/>
              </a:rPr>
              <a:t>Użytkownicy i zamówienia</a:t>
            </a:r>
            <a:r>
              <a:rPr b="1" lang="en-US" sz="2400">
                <a:latin typeface="Arial"/>
                <a:ea typeface="Arial"/>
                <a:cs typeface="Arial"/>
                <a:sym typeface="Arial"/>
              </a:rPr>
              <a:t>:</a:t>
            </a:r>
            <a:endParaRPr b="1" sz="24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użytkownik (ang. </a:t>
            </a:r>
            <a:r>
              <a:rPr b="1" lang="en-US" sz="1800">
                <a:latin typeface="Arial"/>
                <a:ea typeface="Arial"/>
                <a:cs typeface="Arial"/>
                <a:sym typeface="Arial"/>
              </a:rPr>
              <a:t>User</a:t>
            </a:r>
            <a:r>
              <a:rPr lang="en-US" sz="1800">
                <a:latin typeface="Arial"/>
                <a:ea typeface="Arial"/>
                <a:cs typeface="Arial"/>
                <a:sym typeface="Arial"/>
              </a:rPr>
              <a:t>) - właściwości:</a:t>
            </a:r>
            <a:endParaRPr sz="1800">
              <a:latin typeface="Arial"/>
              <a:ea typeface="Arial"/>
              <a:cs typeface="Arial"/>
              <a:sym typeface="Arial"/>
            </a:endParaRPr>
          </a:p>
          <a:p>
            <a:pPr indent="-342900" lvl="1" marL="914400" rtl="0" algn="l">
              <a:spcBef>
                <a:spcPts val="0"/>
              </a:spcBef>
              <a:spcAft>
                <a:spcPts val="0"/>
              </a:spcAft>
              <a:buSzPts val="1800"/>
              <a:buFont typeface="Arial"/>
              <a:buAutoNum type="alphaLcPeriod"/>
            </a:pPr>
            <a:r>
              <a:rPr lang="en-US"/>
              <a:t>login </a:t>
            </a:r>
            <a:r>
              <a:rPr lang="en-US">
                <a:solidFill>
                  <a:schemeClr val="dk1"/>
                </a:solidFill>
              </a:rPr>
              <a:t>(ang. </a:t>
            </a:r>
            <a:r>
              <a:rPr b="1" lang="en-US">
                <a:solidFill>
                  <a:schemeClr val="dk1"/>
                </a:solidFill>
              </a:rPr>
              <a:t>login</a:t>
            </a:r>
            <a:r>
              <a:rPr lang="en-US">
                <a:solidFill>
                  <a:schemeClr val="dk1"/>
                </a:solidFill>
              </a:rPr>
              <a:t>)</a:t>
            </a:r>
            <a:endParaRPr/>
          </a:p>
          <a:p>
            <a:pPr indent="-342900" lvl="1" marL="914400" rtl="0" algn="l">
              <a:spcBef>
                <a:spcPts val="0"/>
              </a:spcBef>
              <a:spcAft>
                <a:spcPts val="0"/>
              </a:spcAft>
              <a:buClr>
                <a:schemeClr val="dk1"/>
              </a:buClr>
              <a:buSzPts val="1800"/>
              <a:buFont typeface="Arial"/>
              <a:buAutoNum type="alphaLcPeriod"/>
            </a:pPr>
            <a:r>
              <a:rPr lang="en-US">
                <a:solidFill>
                  <a:schemeClr val="dk1"/>
                </a:solidFill>
              </a:rPr>
              <a:t>hasło (ang. </a:t>
            </a:r>
            <a:r>
              <a:rPr b="1" lang="en-US">
                <a:solidFill>
                  <a:schemeClr val="dk1"/>
                </a:solidFill>
              </a:rPr>
              <a:t>password</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Font typeface="Arial"/>
              <a:buAutoNum type="alphaLcPeriod"/>
            </a:pPr>
            <a:r>
              <a:rPr lang="en-US"/>
              <a:t>typ: klient/administrator </a:t>
            </a:r>
            <a:r>
              <a:rPr lang="en-US">
                <a:solidFill>
                  <a:schemeClr val="dk1"/>
                </a:solidFill>
              </a:rPr>
              <a:t>(ang. </a:t>
            </a:r>
            <a:r>
              <a:rPr b="1" lang="en-US">
                <a:solidFill>
                  <a:schemeClr val="dk1"/>
                </a:solidFill>
              </a:rPr>
              <a:t>userType</a:t>
            </a:r>
            <a:r>
              <a:rPr lang="en-US">
                <a:solidFill>
                  <a:schemeClr val="dk1"/>
                </a:solidFill>
              </a:rPr>
              <a:t>)</a:t>
            </a:r>
            <a:endParaRPr/>
          </a:p>
          <a:p>
            <a:pPr indent="0" lvl="0" marL="914400" rtl="0" algn="l">
              <a:spcBef>
                <a:spcPts val="0"/>
              </a:spcBef>
              <a:spcAft>
                <a:spcPts val="0"/>
              </a:spcAft>
              <a:buNone/>
            </a:pPr>
            <a:r>
              <a:t/>
            </a:r>
            <a:endParaRPr sz="1800"/>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zamówienie (ang. </a:t>
            </a:r>
            <a:r>
              <a:rPr b="1" lang="en-US" sz="1800">
                <a:latin typeface="Arial"/>
                <a:ea typeface="Arial"/>
                <a:cs typeface="Arial"/>
                <a:sym typeface="Arial"/>
              </a:rPr>
              <a:t>Order</a:t>
            </a:r>
            <a:r>
              <a:rPr lang="en-US" sz="1800">
                <a:latin typeface="Arial"/>
                <a:ea typeface="Arial"/>
                <a:cs typeface="Arial"/>
                <a:sym typeface="Arial"/>
              </a:rPr>
              <a:t>) - właściwości:</a:t>
            </a:r>
            <a:endParaRPr sz="1800">
              <a:latin typeface="Arial"/>
              <a:ea typeface="Arial"/>
              <a:cs typeface="Arial"/>
              <a:sym typeface="Arial"/>
            </a:endParaRPr>
          </a:p>
          <a:p>
            <a:pPr indent="-342900" lvl="1" marL="914400" rtl="0" algn="l">
              <a:spcBef>
                <a:spcPts val="0"/>
              </a:spcBef>
              <a:spcAft>
                <a:spcPts val="0"/>
              </a:spcAft>
              <a:buClr>
                <a:schemeClr val="dk1"/>
              </a:buClr>
              <a:buSzPts val="1800"/>
              <a:buAutoNum type="alphaLcPeriod"/>
            </a:pPr>
            <a:r>
              <a:rPr lang="en-US">
                <a:solidFill>
                  <a:schemeClr val="dk1"/>
                </a:solidFill>
              </a:rPr>
              <a:t>identyfikator (ang. </a:t>
            </a:r>
            <a:r>
              <a:rPr b="1" lang="en-US">
                <a:solidFill>
                  <a:schemeClr val="dk1"/>
                </a:solidFill>
              </a:rPr>
              <a:t>id</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klient (ang. </a:t>
            </a:r>
            <a:r>
              <a:rPr b="1" lang="en-US">
                <a:solidFill>
                  <a:schemeClr val="dk1"/>
                </a:solidFill>
              </a:rPr>
              <a:t>customer</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pojazd (ang. </a:t>
            </a:r>
            <a:r>
              <a:rPr b="1" lang="en-US">
                <a:solidFill>
                  <a:schemeClr val="dk1"/>
                </a:solidFill>
              </a:rPr>
              <a:t>vehicle</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data wypożyczenia (ang. </a:t>
            </a:r>
            <a:r>
              <a:rPr b="1" lang="en-US">
                <a:solidFill>
                  <a:schemeClr val="dk1"/>
                </a:solidFill>
              </a:rPr>
              <a:t>startDate</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data zwrotu (ang. </a:t>
            </a:r>
            <a:r>
              <a:rPr b="1" lang="en-US">
                <a:solidFill>
                  <a:schemeClr val="dk1"/>
                </a:solidFill>
              </a:rPr>
              <a:t>endDate</a:t>
            </a:r>
            <a:r>
              <a:rPr lang="en-US">
                <a:solidFill>
                  <a:schemeClr val="dk1"/>
                </a:solidFill>
              </a:rPr>
              <a:t>)</a:t>
            </a:r>
            <a:endParaRPr>
              <a:solidFill>
                <a:schemeClr val="dk1"/>
              </a:solidFill>
            </a:endParaRPr>
          </a:p>
          <a:p>
            <a:pPr indent="0" lvl="0" marL="457200" rtl="0" algn="l">
              <a:spcBef>
                <a:spcPts val="0"/>
              </a:spcBef>
              <a:spcAft>
                <a:spcPts val="0"/>
              </a:spcAft>
              <a:buNone/>
            </a:pPr>
            <a:r>
              <a:t/>
            </a:r>
            <a:endParaRPr sz="1600"/>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19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oprogramowania</a:t>
            </a:r>
            <a:endParaRPr sz="2400">
              <a:solidFill>
                <a:schemeClr val="accent6"/>
              </a:solidFill>
              <a:latin typeface="Arial"/>
              <a:ea typeface="Arial"/>
              <a:cs typeface="Arial"/>
              <a:sym typeface="Arial"/>
            </a:endParaRPr>
          </a:p>
        </p:txBody>
      </p:sp>
      <p:sp>
        <p:nvSpPr>
          <p:cNvPr id="1708" name="Google Shape;1708;p194"/>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accent2"/>
                </a:solidFill>
                <a:latin typeface="Arial"/>
                <a:ea typeface="Arial"/>
                <a:cs typeface="Arial"/>
                <a:sym typeface="Arial"/>
              </a:rPr>
              <a:t>DRY </a:t>
            </a:r>
            <a:r>
              <a:rPr lang="en-US" sz="3000">
                <a:latin typeface="Arial"/>
                <a:ea typeface="Arial"/>
                <a:cs typeface="Arial"/>
                <a:sym typeface="Arial"/>
              </a:rPr>
              <a:t>(ang. </a:t>
            </a:r>
            <a:r>
              <a:rPr i="1" lang="en-US" sz="3000">
                <a:latin typeface="Arial"/>
                <a:ea typeface="Arial"/>
                <a:cs typeface="Arial"/>
                <a:sym typeface="Arial"/>
              </a:rPr>
              <a:t>Don't Repeat Yourself</a:t>
            </a:r>
            <a:r>
              <a:rPr lang="en-US" sz="3000">
                <a:latin typeface="Arial"/>
                <a:ea typeface="Arial"/>
                <a:cs typeface="Arial"/>
                <a:sym typeface="Arial"/>
              </a:rPr>
              <a:t>)</a:t>
            </a:r>
            <a:endParaRPr sz="3000">
              <a:latin typeface="Arial"/>
              <a:ea typeface="Arial"/>
              <a:cs typeface="Arial"/>
              <a:sym typeface="Arial"/>
            </a:endParaRPr>
          </a:p>
          <a:p>
            <a:pPr indent="0" lvl="0" marL="0" rtl="0" algn="ctr">
              <a:spcBef>
                <a:spcPts val="0"/>
              </a:spcBef>
              <a:spcAft>
                <a:spcPts val="0"/>
              </a:spcAft>
              <a:buNone/>
            </a:pPr>
            <a:r>
              <a:rPr b="1" lang="en-US" sz="3000">
                <a:latin typeface="Arial"/>
                <a:ea typeface="Arial"/>
                <a:cs typeface="Arial"/>
                <a:sym typeface="Arial"/>
              </a:rPr>
              <a:t>Nie powtarzaj się!</a:t>
            </a:r>
            <a:endParaRPr b="1" sz="3000">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reguła zalecająca unikanie różnego rodzaju powtórzeń wykonywanych przez programistów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 tym powtórzeń w kodzie źródłowym, zamiast ‘kopiuj-wklej’ stosujmy:</a:t>
            </a:r>
            <a:endParaRPr sz="2400">
              <a:latin typeface="Arial"/>
              <a:ea typeface="Arial"/>
              <a:cs typeface="Arial"/>
              <a:sym typeface="Arial"/>
            </a:endParaRPr>
          </a:p>
          <a:p>
            <a:pPr indent="-381000" lvl="1" marL="914400" rtl="0" algn="l">
              <a:spcBef>
                <a:spcPts val="0"/>
              </a:spcBef>
              <a:spcAft>
                <a:spcPts val="0"/>
              </a:spcAft>
              <a:buSzPts val="2400"/>
              <a:buChar char="○"/>
            </a:pPr>
            <a:r>
              <a:rPr lang="en-US" sz="2400"/>
              <a:t>dobrze zdefiniowane metody, klasy</a:t>
            </a:r>
            <a:endParaRPr sz="2400"/>
          </a:p>
          <a:p>
            <a:pPr indent="-381000" lvl="1" marL="914400" rtl="0" algn="l">
              <a:spcBef>
                <a:spcPts val="0"/>
              </a:spcBef>
              <a:spcAft>
                <a:spcPts val="0"/>
              </a:spcAft>
              <a:buSzPts val="2400"/>
              <a:buChar char="○"/>
            </a:pPr>
            <a:r>
              <a:rPr lang="en-US" sz="2400"/>
              <a:t>dziedziczenie</a:t>
            </a:r>
            <a:endParaRPr sz="2400"/>
          </a:p>
          <a:p>
            <a:pPr indent="-381000" lvl="1" marL="914400" rtl="0" algn="l">
              <a:spcBef>
                <a:spcPts val="0"/>
              </a:spcBef>
              <a:spcAft>
                <a:spcPts val="0"/>
              </a:spcAft>
              <a:buSzPts val="2400"/>
              <a:buChar char="○"/>
            </a:pPr>
            <a:r>
              <a:rPr lang="en-US" sz="2400"/>
              <a:t>kompozycje</a:t>
            </a:r>
            <a:endParaRPr sz="2400"/>
          </a:p>
          <a:p>
            <a:pPr indent="-381000" lvl="0" marL="457200" rtl="0" algn="l">
              <a:spcBef>
                <a:spcPts val="0"/>
              </a:spcBef>
              <a:spcAft>
                <a:spcPts val="0"/>
              </a:spcAft>
              <a:buSzPts val="2400"/>
              <a:buFont typeface="Arial"/>
              <a:buChar char="●"/>
            </a:pPr>
            <a:r>
              <a:rPr lang="en-US" sz="2400">
                <a:latin typeface="Arial"/>
                <a:ea typeface="Arial"/>
                <a:cs typeface="Arial"/>
                <a:sym typeface="Arial"/>
              </a:rPr>
              <a:t>automatyzuj co się da:</a:t>
            </a:r>
            <a:endParaRPr sz="2400">
              <a:latin typeface="Arial"/>
              <a:ea typeface="Arial"/>
              <a:cs typeface="Arial"/>
              <a:sym typeface="Arial"/>
            </a:endParaRPr>
          </a:p>
          <a:p>
            <a:pPr indent="-381000" lvl="1" marL="914400" rtl="0" algn="l">
              <a:spcBef>
                <a:spcPts val="0"/>
              </a:spcBef>
              <a:spcAft>
                <a:spcPts val="0"/>
              </a:spcAft>
              <a:buSzPts val="2400"/>
              <a:buChar char="○"/>
            </a:pPr>
            <a:r>
              <a:rPr lang="en-US" sz="2400"/>
              <a:t>proces budowania aplikacji: kompilowanie, testowanie, wdrażanie - Maven!</a:t>
            </a:r>
            <a:endParaRPr sz="2400"/>
          </a:p>
          <a:p>
            <a:pPr indent="-381000" lvl="1" marL="914400" rtl="0" algn="l">
              <a:spcBef>
                <a:spcPts val="0"/>
              </a:spcBef>
              <a:spcAft>
                <a:spcPts val="0"/>
              </a:spcAft>
              <a:buSzPts val="2400"/>
              <a:buChar char="○"/>
            </a:pPr>
            <a:r>
              <a:rPr lang="en-US" sz="2400"/>
              <a:t>zamiast ręcznie wykonywanych czynności - pisz skrypty</a:t>
            </a:r>
            <a:endParaRPr sz="2400"/>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sp>
        <p:nvSpPr>
          <p:cNvPr id="1713" name="Google Shape;1713;p1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2</a:t>
            </a:r>
            <a:endParaRPr sz="2400">
              <a:solidFill>
                <a:schemeClr val="accent6"/>
              </a:solidFill>
              <a:latin typeface="Arial"/>
              <a:ea typeface="Arial"/>
              <a:cs typeface="Arial"/>
              <a:sym typeface="Arial"/>
            </a:endParaRPr>
          </a:p>
        </p:txBody>
      </p:sp>
      <p:sp>
        <p:nvSpPr>
          <p:cNvPr id="1714" name="Google Shape;1714;p195"/>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klasę typu </a:t>
            </a:r>
            <a:r>
              <a:rPr b="1" lang="en-US" sz="2400">
                <a:latin typeface="Arial"/>
                <a:ea typeface="Arial"/>
                <a:cs typeface="Arial"/>
                <a:sym typeface="Arial"/>
              </a:rPr>
              <a:t>DAO </a:t>
            </a:r>
            <a:r>
              <a:rPr lang="en-US" sz="2400">
                <a:latin typeface="Arial"/>
                <a:ea typeface="Arial"/>
                <a:cs typeface="Arial"/>
                <a:sym typeface="Arial"/>
              </a:rPr>
              <a:t>(</a:t>
            </a:r>
            <a:r>
              <a:rPr b="1" lang="en-US" sz="2400">
                <a:latin typeface="Arial"/>
                <a:ea typeface="Arial"/>
                <a:cs typeface="Arial"/>
                <a:sym typeface="Arial"/>
              </a:rPr>
              <a:t>ang.</a:t>
            </a:r>
            <a:r>
              <a:rPr lang="en-US" sz="2400">
                <a:latin typeface="Arial"/>
                <a:ea typeface="Arial"/>
                <a:cs typeface="Arial"/>
                <a:sym typeface="Arial"/>
              </a:rPr>
              <a:t> </a:t>
            </a:r>
            <a:r>
              <a:rPr b="1" lang="en-US" sz="2400">
                <a:latin typeface="Arial"/>
                <a:ea typeface="Arial"/>
                <a:cs typeface="Arial"/>
                <a:sym typeface="Arial"/>
              </a:rPr>
              <a:t>Data Access Object</a:t>
            </a:r>
            <a:r>
              <a:rPr lang="en-US" sz="2400">
                <a:latin typeface="Arial"/>
                <a:ea typeface="Arial"/>
                <a:cs typeface="Arial"/>
                <a:sym typeface="Arial"/>
              </a:rPr>
              <a:t>) do przechowywania i zarządzania</a:t>
            </a:r>
            <a:r>
              <a:rPr lang="en-US" sz="2400">
                <a:latin typeface="Arial"/>
                <a:ea typeface="Arial"/>
                <a:cs typeface="Arial"/>
                <a:sym typeface="Arial"/>
              </a:rPr>
              <a:t> zamówieniami: </a:t>
            </a:r>
            <a:r>
              <a:rPr b="1" lang="en-US" sz="2400">
                <a:latin typeface="Arial"/>
                <a:ea typeface="Arial"/>
                <a:cs typeface="Arial"/>
                <a:sym typeface="Arial"/>
              </a:rPr>
              <a:t>OrdersDao</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sprawdzenia czy dany pojazd jest dostępny w danym przedziale czasu.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zamówienia pojazdu.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Dodaj metodę zwracającą historię zamówień podanego klienta.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Dodaj metodę zwracającą mapę gdzie kluczami będzie user a kluczami lista zamówień tego usera.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Dodaj logowanie zdarzeń w </a:t>
            </a:r>
            <a:r>
              <a:rPr lang="en-US" sz="2400">
                <a:latin typeface="Arial"/>
                <a:ea typeface="Arial"/>
                <a:cs typeface="Arial"/>
                <a:sym typeface="Arial"/>
              </a:rPr>
              <a:t>klasie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
        <p:nvSpPr>
          <p:cNvPr id="1715" name="Google Shape;1715;p195"/>
          <p:cNvSpPr txBox="1"/>
          <p:nvPr/>
        </p:nvSpPr>
        <p:spPr>
          <a:xfrm>
            <a:off x="0" y="6223800"/>
            <a:ext cx="624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 Dla chętnych.</a:t>
            </a:r>
            <a:endParaRPr sz="2400">
              <a:solidFill>
                <a:srgbClr val="FF0000"/>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Google Shape;1720;p19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3</a:t>
            </a:r>
            <a:endParaRPr sz="2400">
              <a:solidFill>
                <a:schemeClr val="accent6"/>
              </a:solidFill>
              <a:latin typeface="Arial"/>
              <a:ea typeface="Arial"/>
              <a:cs typeface="Arial"/>
              <a:sym typeface="Arial"/>
            </a:endParaRPr>
          </a:p>
        </p:txBody>
      </p:sp>
      <p:sp>
        <p:nvSpPr>
          <p:cNvPr id="1721" name="Google Shape;1721;p196"/>
          <p:cNvSpPr txBox="1"/>
          <p:nvPr>
            <p:ph idx="4294967295" type="ctrTitle"/>
          </p:nvPr>
        </p:nvSpPr>
        <p:spPr>
          <a:xfrm>
            <a:off x="170425" y="1115400"/>
            <a:ext cx="12021600" cy="526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klasę do przechowywania i aktualizacji pojazdów: </a:t>
            </a:r>
            <a:r>
              <a:rPr b="1" lang="en-US" sz="2400">
                <a:latin typeface="Arial"/>
                <a:ea typeface="Arial"/>
                <a:cs typeface="Arial"/>
                <a:sym typeface="Arial"/>
              </a:rPr>
              <a:t>VehiclesDao</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możliwość sortowania “naturalnego” dla pojazdów: </a:t>
            </a:r>
            <a:r>
              <a:rPr lang="en-US" sz="2400">
                <a:solidFill>
                  <a:schemeClr val="dk1"/>
                </a:solidFill>
                <a:latin typeface="Arial"/>
                <a:ea typeface="Arial"/>
                <a:cs typeface="Arial"/>
                <a:sym typeface="Arial"/>
              </a:rPr>
              <a:t>pojazdy powinny być sortowane: po roku produkcji rosnąco, po nazwie rosnąco</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metody do pobierania wszystkich pojazdów - posortowanych</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dodawania pojazdów. Metoda powinna uniemożliwić dodanie duplikatu do bazy!</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Dodaj metodę do usuwania pojazdów po id. Jeżeli pojazd o podanym id nie istnieje metoda powinna zwrócić false, w przeciwnym wypadku true.</a:t>
            </a:r>
            <a:endParaRPr sz="2400"/>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Dodaj logowanie zdarzeń w </a:t>
            </a:r>
            <a:r>
              <a:rPr lang="en-US" sz="2400">
                <a:latin typeface="Arial"/>
                <a:ea typeface="Arial"/>
                <a:cs typeface="Arial"/>
                <a:sym typeface="Arial"/>
              </a:rPr>
              <a:t>klasie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
        <p:nvSpPr>
          <p:cNvPr id="1722" name="Google Shape;1722;p196"/>
          <p:cNvSpPr txBox="1"/>
          <p:nvPr/>
        </p:nvSpPr>
        <p:spPr>
          <a:xfrm>
            <a:off x="0" y="6223800"/>
            <a:ext cx="624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 Dla chętnych.</a:t>
            </a:r>
            <a:endParaRPr sz="2400">
              <a:solidFill>
                <a:srgbClr val="FF0000"/>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sp>
        <p:nvSpPr>
          <p:cNvPr id="1727" name="Google Shape;1727;p19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4</a:t>
            </a:r>
            <a:endParaRPr sz="2400">
              <a:solidFill>
                <a:schemeClr val="accent6"/>
              </a:solidFill>
              <a:latin typeface="Arial"/>
              <a:ea typeface="Arial"/>
              <a:cs typeface="Arial"/>
              <a:sym typeface="Arial"/>
            </a:endParaRPr>
          </a:p>
        </p:txBody>
      </p:sp>
      <p:sp>
        <p:nvSpPr>
          <p:cNvPr id="1728" name="Google Shape;1728;p197"/>
          <p:cNvSpPr txBox="1"/>
          <p:nvPr>
            <p:ph idx="4294967295" type="ctrTitle"/>
          </p:nvPr>
        </p:nvSpPr>
        <p:spPr>
          <a:xfrm>
            <a:off x="170425" y="1115400"/>
            <a:ext cx="12021600" cy="4478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klasę do przechowywania i aktualizacji </a:t>
            </a:r>
            <a:r>
              <a:rPr lang="en-US" sz="2400">
                <a:latin typeface="Arial"/>
                <a:ea typeface="Arial"/>
                <a:cs typeface="Arial"/>
                <a:sym typeface="Arial"/>
              </a:rPr>
              <a:t>użytkowników: </a:t>
            </a:r>
            <a:r>
              <a:rPr b="1" lang="en-US" sz="2400">
                <a:latin typeface="Arial"/>
                <a:ea typeface="Arial"/>
                <a:cs typeface="Arial"/>
                <a:sym typeface="Arial"/>
              </a:rPr>
              <a:t>UsersDao</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możliwość sortowania “naturalnego” dla użytkowników: </a:t>
            </a:r>
            <a:r>
              <a:rPr lang="en-US" sz="2400">
                <a:solidFill>
                  <a:schemeClr val="dk1"/>
                </a:solidFill>
                <a:latin typeface="Arial"/>
                <a:ea typeface="Arial"/>
                <a:cs typeface="Arial"/>
                <a:sym typeface="Arial"/>
              </a:rPr>
              <a:t>użytkownicy powinni być sortowani po loginie malejąco</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metody do pobierania wszystkich użytkowników - posortowanych</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dodawania użytkownika. Metoda powinna uniemożliwić dodanie duplikatu do bazy!</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wyszukania usera po loginie i haśle.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Dodaj metodę do usuwania użytkownika po id. Jeżeli użytkownik o podanym id nie istnieje metoda powinna zwrócić false, w przeciwnym wypadku true.</a:t>
            </a:r>
            <a:endParaRPr sz="2400"/>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Dodaj logowanie zdarzeń w klasie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
        <p:nvSpPr>
          <p:cNvPr id="1729" name="Google Shape;1729;p197"/>
          <p:cNvSpPr txBox="1"/>
          <p:nvPr/>
        </p:nvSpPr>
        <p:spPr>
          <a:xfrm>
            <a:off x="0" y="6223800"/>
            <a:ext cx="624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 Dla chętnych.</a:t>
            </a:r>
            <a:endParaRPr sz="2400">
              <a:solidFill>
                <a:srgbClr val="FF0000"/>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3" name="Shape 1733"/>
        <p:cNvGrpSpPr/>
        <p:nvPr/>
      </p:nvGrpSpPr>
      <p:grpSpPr>
        <a:xfrm>
          <a:off x="0" y="0"/>
          <a:ext cx="0" cy="0"/>
          <a:chOff x="0" y="0"/>
          <a:chExt cx="0" cy="0"/>
        </a:xfrm>
      </p:grpSpPr>
      <p:sp>
        <p:nvSpPr>
          <p:cNvPr id="1734" name="Google Shape;1734;p19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oprogramowania</a:t>
            </a:r>
            <a:endParaRPr sz="3600">
              <a:solidFill>
                <a:schemeClr val="accent1"/>
              </a:solidFill>
              <a:latin typeface="Arial"/>
              <a:ea typeface="Arial"/>
              <a:cs typeface="Arial"/>
              <a:sym typeface="Arial"/>
            </a:endParaRPr>
          </a:p>
        </p:txBody>
      </p:sp>
      <p:sp>
        <p:nvSpPr>
          <p:cNvPr id="1735" name="Google Shape;1735;p198"/>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accent2"/>
                </a:solidFill>
                <a:latin typeface="Arial"/>
                <a:ea typeface="Arial"/>
                <a:cs typeface="Arial"/>
                <a:sym typeface="Arial"/>
              </a:rPr>
              <a:t>KISS </a:t>
            </a:r>
            <a:r>
              <a:rPr lang="en-US" sz="3000">
                <a:latin typeface="Arial"/>
                <a:ea typeface="Arial"/>
                <a:cs typeface="Arial"/>
                <a:sym typeface="Arial"/>
              </a:rPr>
              <a:t>(ang. </a:t>
            </a:r>
            <a:r>
              <a:rPr i="1" lang="en-US" sz="3000">
                <a:latin typeface="Arial"/>
                <a:ea typeface="Arial"/>
                <a:cs typeface="Arial"/>
                <a:sym typeface="Arial"/>
              </a:rPr>
              <a:t>Keep It Simple, Stupid</a:t>
            </a:r>
            <a:r>
              <a:rPr lang="en-US" sz="3000">
                <a:latin typeface="Arial"/>
                <a:ea typeface="Arial"/>
                <a:cs typeface="Arial"/>
                <a:sym typeface="Arial"/>
              </a:rPr>
              <a:t>)</a:t>
            </a:r>
            <a:endParaRPr sz="3000">
              <a:latin typeface="Arial"/>
              <a:ea typeface="Arial"/>
              <a:cs typeface="Arial"/>
              <a:sym typeface="Arial"/>
            </a:endParaRPr>
          </a:p>
          <a:p>
            <a:pPr indent="0" lvl="0" marL="0" rtl="0" algn="ctr">
              <a:spcBef>
                <a:spcPts val="0"/>
              </a:spcBef>
              <a:spcAft>
                <a:spcPts val="0"/>
              </a:spcAft>
              <a:buNone/>
            </a:pPr>
            <a:r>
              <a:rPr b="1" lang="en-US" sz="3000">
                <a:latin typeface="Arial"/>
                <a:ea typeface="Arial"/>
                <a:cs typeface="Arial"/>
                <a:sym typeface="Arial"/>
              </a:rPr>
              <a:t>N</a:t>
            </a:r>
            <a:r>
              <a:rPr b="1" lang="en-US" sz="3000">
                <a:latin typeface="Arial"/>
                <a:ea typeface="Arial"/>
                <a:cs typeface="Arial"/>
                <a:sym typeface="Arial"/>
              </a:rPr>
              <a:t>ie komplikuj, głupcze!</a:t>
            </a:r>
            <a:endParaRPr b="1" sz="3000">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reguła zalecająca pisanie kodu tak prostego jak to możliwe</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nie piszmy kodu “na zapas” - który może kiedyś się przyda</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a:t>
            </a:r>
            <a:r>
              <a:rPr lang="en-US" sz="2400">
                <a:latin typeface="Arial"/>
                <a:ea typeface="Arial"/>
                <a:cs typeface="Arial"/>
                <a:sym typeface="Arial"/>
              </a:rPr>
              <a:t>wój kod podczas analizy nie powinien zmuszać do zbytniego myślenia.</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gdy po jakimś czasie wracasz do swojego kodu i nie wiesz co tam się dzieje, to znak, że musisz nad tym popracować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zasada powiązana z </a:t>
            </a:r>
            <a:r>
              <a:rPr b="1" lang="en-US" sz="2400">
                <a:latin typeface="Arial"/>
                <a:ea typeface="Arial"/>
                <a:cs typeface="Arial"/>
                <a:sym typeface="Arial"/>
              </a:rPr>
              <a:t>TDD </a:t>
            </a:r>
            <a:r>
              <a:rPr lang="en-US" sz="2400">
                <a:latin typeface="Arial"/>
                <a:ea typeface="Arial"/>
                <a:cs typeface="Arial"/>
                <a:sym typeface="Arial"/>
              </a:rPr>
              <a:t>(</a:t>
            </a:r>
            <a:r>
              <a:rPr i="1" lang="en-US" sz="2400">
                <a:latin typeface="Arial"/>
                <a:ea typeface="Arial"/>
                <a:cs typeface="Arial"/>
                <a:sym typeface="Arial"/>
              </a:rPr>
              <a:t>Test Driven Development</a:t>
            </a:r>
            <a:r>
              <a:rPr lang="en-US" sz="2400">
                <a:latin typeface="Arial"/>
                <a:ea typeface="Arial"/>
                <a:cs typeface="Arial"/>
                <a:sym typeface="Arial"/>
              </a:rPr>
              <a:t>) - piszemy tyle kodu ile potrzebne żeby nasz test przeszedł</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polski odpowiednik: </a:t>
            </a:r>
            <a:r>
              <a:rPr b="1" lang="en-US" sz="2400">
                <a:latin typeface="Arial"/>
                <a:ea typeface="Arial"/>
                <a:cs typeface="Arial"/>
                <a:sym typeface="Arial"/>
              </a:rPr>
              <a:t>BUZI </a:t>
            </a:r>
            <a:r>
              <a:rPr lang="en-US" sz="2400">
                <a:latin typeface="Arial"/>
                <a:ea typeface="Arial"/>
                <a:cs typeface="Arial"/>
                <a:sym typeface="Arial"/>
              </a:rPr>
              <a:t>- </a:t>
            </a:r>
            <a:r>
              <a:rPr lang="en-US" sz="2400">
                <a:latin typeface="Arial"/>
                <a:ea typeface="Arial"/>
                <a:cs typeface="Arial"/>
                <a:sym typeface="Arial"/>
              </a:rPr>
              <a:t>Bez Udziwnień Zapisu, Idioto  :)</a:t>
            </a:r>
            <a:endParaRPr sz="2400">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9" name="Shape 1739"/>
        <p:cNvGrpSpPr/>
        <p:nvPr/>
      </p:nvGrpSpPr>
      <p:grpSpPr>
        <a:xfrm>
          <a:off x="0" y="0"/>
          <a:ext cx="0" cy="0"/>
          <a:chOff x="0" y="0"/>
          <a:chExt cx="0" cy="0"/>
        </a:xfrm>
      </p:grpSpPr>
      <p:sp>
        <p:nvSpPr>
          <p:cNvPr id="1740" name="Google Shape;1740;p19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5</a:t>
            </a:r>
            <a:endParaRPr sz="2400">
              <a:solidFill>
                <a:schemeClr val="accent6"/>
              </a:solidFill>
              <a:latin typeface="Arial"/>
              <a:ea typeface="Arial"/>
              <a:cs typeface="Arial"/>
              <a:sym typeface="Arial"/>
            </a:endParaRPr>
          </a:p>
        </p:txBody>
      </p:sp>
      <p:sp>
        <p:nvSpPr>
          <p:cNvPr id="1741" name="Google Shape;1741;p199"/>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do klasy </a:t>
            </a:r>
            <a:r>
              <a:rPr b="1" lang="en-US" sz="2400">
                <a:latin typeface="Arial"/>
                <a:ea typeface="Arial"/>
                <a:cs typeface="Arial"/>
                <a:sym typeface="Arial"/>
              </a:rPr>
              <a:t>VehiclesDao </a:t>
            </a:r>
            <a:r>
              <a:rPr lang="en-US" sz="2400">
                <a:latin typeface="Arial"/>
                <a:ea typeface="Arial"/>
                <a:cs typeface="Arial"/>
                <a:sym typeface="Arial"/>
              </a:rPr>
              <a:t>metodę do wyszukiwania pojazdów po parametrach:</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kategoria: pojazd jeżdżący, latający lub pływający</a:t>
            </a:r>
            <a:endParaRPr sz="2400"/>
          </a:p>
          <a:p>
            <a:pPr indent="-381000" lvl="1" marL="914400" rtl="0" algn="l">
              <a:spcBef>
                <a:spcPts val="0"/>
              </a:spcBef>
              <a:spcAft>
                <a:spcPts val="0"/>
              </a:spcAft>
              <a:buSzPts val="2400"/>
              <a:buAutoNum type="alphaLcPeriod"/>
            </a:pPr>
            <a:r>
              <a:rPr lang="en-US" sz="2400"/>
              <a:t>status: dostępny/niedostępny dla podanego przedziału czasowego - użyj metody z </a:t>
            </a:r>
            <a:r>
              <a:rPr b="1" lang="en-US" sz="2400">
                <a:solidFill>
                  <a:schemeClr val="accent5"/>
                </a:solidFill>
              </a:rPr>
              <a:t>zadania nr 2 pkt 2</a:t>
            </a:r>
            <a:endParaRPr b="1" sz="2400">
              <a:solidFill>
                <a:schemeClr val="accent5"/>
              </a:solidFill>
            </a:endParaRPr>
          </a:p>
          <a:p>
            <a:pPr indent="-381000" lvl="1" marL="914400" rtl="0" algn="l">
              <a:spcBef>
                <a:spcPts val="0"/>
              </a:spcBef>
              <a:spcAft>
                <a:spcPts val="0"/>
              </a:spcAft>
              <a:buSzPts val="2400"/>
              <a:buAutoNum type="alphaLcPeriod"/>
            </a:pPr>
            <a:r>
              <a:rPr lang="en-US" sz="2400"/>
              <a:t>wiek pojazdu: 0-2 lat, 2-5 </a:t>
            </a:r>
            <a:r>
              <a:rPr lang="en-US" sz="2400">
                <a:solidFill>
                  <a:schemeClr val="dk1"/>
                </a:solidFill>
              </a:rPr>
              <a:t>lat</a:t>
            </a:r>
            <a:r>
              <a:rPr lang="en-US" sz="2400"/>
              <a:t>, starsze</a:t>
            </a:r>
            <a:endParaRPr sz="2400"/>
          </a:p>
          <a:p>
            <a:pPr indent="-381000" lvl="1" marL="914400" rtl="0" algn="l">
              <a:spcBef>
                <a:spcPts val="0"/>
              </a:spcBef>
              <a:spcAft>
                <a:spcPts val="0"/>
              </a:spcAft>
              <a:buSzPts val="2400"/>
              <a:buAutoNum type="alphaLcPeriod"/>
            </a:pPr>
            <a:r>
              <a:rPr lang="en-US" sz="2400"/>
              <a:t>dla pojazdów jeżdżących wyszukiwanie po typie nadwozia</a:t>
            </a:r>
            <a:endParaRPr sz="2400"/>
          </a:p>
          <a:p>
            <a:pPr indent="-381000" lvl="1" marL="914400" rtl="0" algn="l">
              <a:spcBef>
                <a:spcPts val="0"/>
              </a:spcBef>
              <a:spcAft>
                <a:spcPts val="0"/>
              </a:spcAft>
              <a:buSzPts val="2400"/>
              <a:buAutoNum type="alphaLcPeriod"/>
            </a:pPr>
            <a:r>
              <a:rPr lang="en-US" sz="2400">
                <a:solidFill>
                  <a:schemeClr val="dk1"/>
                </a:solidFill>
              </a:rPr>
              <a:t>dla pojazdów pływających wyszukiwanie po wyporności</a:t>
            </a:r>
            <a:endParaRPr sz="2400"/>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nowej metody</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Dodaj nowe rodzaje pojazdów: motocykl, kajak, samolot</a:t>
            </a:r>
            <a:endParaRPr sz="2400">
              <a:latin typeface="Arial"/>
              <a:ea typeface="Arial"/>
              <a:cs typeface="Arial"/>
              <a:sym typeface="Arial"/>
            </a:endParaRPr>
          </a:p>
        </p:txBody>
      </p:sp>
      <p:sp>
        <p:nvSpPr>
          <p:cNvPr id="1742" name="Google Shape;1742;p199"/>
          <p:cNvSpPr txBox="1"/>
          <p:nvPr/>
        </p:nvSpPr>
        <p:spPr>
          <a:xfrm>
            <a:off x="0" y="6223800"/>
            <a:ext cx="624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 Dla chętnych.</a:t>
            </a:r>
            <a:endParaRPr sz="240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95" name="Google Shape;395;p47"/>
          <p:cNvSpPr txBox="1"/>
          <p:nvPr>
            <p:ph idx="4294967295" type="ctrTitle"/>
          </p:nvPr>
        </p:nvSpPr>
        <p:spPr>
          <a:xfrm>
            <a:off x="105750" y="963000"/>
            <a:ext cx="6003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latin typeface="Arial"/>
                <a:ea typeface="Arial"/>
                <a:cs typeface="Arial"/>
                <a:sym typeface="Arial"/>
              </a:rPr>
              <a:t>Przypisanie</a:t>
            </a:r>
            <a:br>
              <a:rPr lang="en-US" sz="2000">
                <a:latin typeface="Arial"/>
                <a:ea typeface="Arial"/>
                <a:cs typeface="Arial"/>
                <a:sym typeface="Arial"/>
              </a:rPr>
            </a:br>
            <a:r>
              <a:rPr lang="en-US" sz="2000">
                <a:solidFill>
                  <a:srgbClr val="009881"/>
                </a:solidFill>
                <a:latin typeface="Arial"/>
                <a:ea typeface="Arial"/>
                <a:cs typeface="Arial"/>
                <a:sym typeface="Arial"/>
              </a:rPr>
              <a:t>a ← b + c</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Porównanie</a:t>
            </a:r>
            <a:br>
              <a:rPr lang="en-US" sz="2000">
                <a:latin typeface="Arial"/>
                <a:ea typeface="Arial"/>
                <a:cs typeface="Arial"/>
                <a:sym typeface="Arial"/>
              </a:rPr>
            </a:br>
            <a:r>
              <a:rPr lang="en-US" sz="2000">
                <a:solidFill>
                  <a:srgbClr val="009881"/>
                </a:solidFill>
                <a:latin typeface="Arial"/>
                <a:ea typeface="Arial"/>
                <a:cs typeface="Arial"/>
                <a:sym typeface="Arial"/>
              </a:rPr>
              <a:t>a = b, a &gt; b, a &lt; b, a &gt;= b, a &lt;= b, a != b</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Wypisanie / pobieranie</a:t>
            </a:r>
            <a:br>
              <a:rPr lang="en-US" sz="2000">
                <a:latin typeface="Arial"/>
                <a:ea typeface="Arial"/>
                <a:cs typeface="Arial"/>
                <a:sym typeface="Arial"/>
              </a:rPr>
            </a:br>
            <a:r>
              <a:rPr lang="en-US" sz="2000">
                <a:solidFill>
                  <a:srgbClr val="009881"/>
                </a:solidFill>
                <a:latin typeface="Arial"/>
                <a:ea typeface="Arial"/>
                <a:cs typeface="Arial"/>
                <a:sym typeface="Arial"/>
              </a:rPr>
              <a:t>wypisz a, pobierz a</a:t>
            </a:r>
            <a:r>
              <a:rPr lang="en-US" sz="2000">
                <a:latin typeface="Arial"/>
                <a:ea typeface="Arial"/>
                <a:cs typeface="Arial"/>
                <a:sym typeface="Arial"/>
              </a:rPr>
              <a:t>	</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Instrukcja warunkowa</a:t>
            </a:r>
            <a:br>
              <a:rPr lang="en-US" sz="2000">
                <a:latin typeface="Arial"/>
                <a:ea typeface="Arial"/>
                <a:cs typeface="Arial"/>
                <a:sym typeface="Arial"/>
              </a:rPr>
            </a:br>
            <a:r>
              <a:rPr lang="en-US" sz="2000">
                <a:solidFill>
                  <a:srgbClr val="009881"/>
                </a:solidFill>
                <a:latin typeface="Arial"/>
                <a:ea typeface="Arial"/>
                <a:cs typeface="Arial"/>
                <a:sym typeface="Arial"/>
              </a:rPr>
              <a:t>if a &gt; 0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then wypisz instrukcje na tak</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else wypisz instrukcje na nie</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Pętla for</a:t>
            </a:r>
            <a:br>
              <a:rPr lang="en-US" sz="2000">
                <a:latin typeface="Arial"/>
                <a:ea typeface="Arial"/>
                <a:cs typeface="Arial"/>
                <a:sym typeface="Arial"/>
              </a:rPr>
            </a:br>
            <a:r>
              <a:rPr lang="en-US" sz="2000">
                <a:solidFill>
                  <a:srgbClr val="009881"/>
                </a:solidFill>
                <a:latin typeface="Arial"/>
                <a:ea typeface="Arial"/>
                <a:cs typeface="Arial"/>
                <a:sym typeface="Arial"/>
              </a:rPr>
              <a:t>for i ← 1 to 10 do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instrukcje</a:t>
            </a:r>
            <a:endParaRPr sz="2000">
              <a:solidFill>
                <a:srgbClr val="009881"/>
              </a:solidFill>
              <a:latin typeface="Arial"/>
              <a:ea typeface="Arial"/>
              <a:cs typeface="Arial"/>
              <a:sym typeface="Arial"/>
            </a:endParaRPr>
          </a:p>
        </p:txBody>
      </p:sp>
      <p:sp>
        <p:nvSpPr>
          <p:cNvPr id="396" name="Google Shape;396;p47"/>
          <p:cNvSpPr txBox="1"/>
          <p:nvPr>
            <p:ph idx="4294967295" type="ctrTitle"/>
          </p:nvPr>
        </p:nvSpPr>
        <p:spPr>
          <a:xfrm>
            <a:off x="6109550" y="1017775"/>
            <a:ext cx="60825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latin typeface="Arial"/>
                <a:ea typeface="Arial"/>
                <a:cs typeface="Arial"/>
                <a:sym typeface="Arial"/>
              </a:rPr>
              <a:t>Pętla while </a:t>
            </a:r>
            <a:br>
              <a:rPr lang="en-US" sz="2000">
                <a:latin typeface="Arial"/>
                <a:ea typeface="Arial"/>
                <a:cs typeface="Arial"/>
                <a:sym typeface="Arial"/>
              </a:rPr>
            </a:br>
            <a:r>
              <a:rPr lang="en-US" sz="2000">
                <a:solidFill>
                  <a:srgbClr val="009881"/>
                </a:solidFill>
                <a:latin typeface="Arial"/>
                <a:ea typeface="Arial"/>
                <a:cs typeface="Arial"/>
                <a:sym typeface="Arial"/>
              </a:rPr>
              <a:t>while i &lt; 10 do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instrukcje</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 ← i + krok</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Operatory specjalne</a:t>
            </a:r>
            <a:br>
              <a:rPr lang="en-US" sz="2000">
                <a:latin typeface="Arial"/>
                <a:ea typeface="Arial"/>
                <a:cs typeface="Arial"/>
                <a:sym typeface="Arial"/>
              </a:rPr>
            </a:br>
            <a:r>
              <a:rPr lang="en-US" sz="2000">
                <a:solidFill>
                  <a:srgbClr val="009881"/>
                </a:solidFill>
                <a:latin typeface="Arial"/>
                <a:ea typeface="Arial"/>
                <a:cs typeface="Arial"/>
                <a:sym typeface="Arial"/>
              </a:rPr>
              <a:t>a mod b 		</a:t>
            </a:r>
            <a:r>
              <a:rPr lang="en-US" sz="2000">
                <a:solidFill>
                  <a:srgbClr val="42719B"/>
                </a:solidFill>
                <a:latin typeface="Arial"/>
                <a:ea typeface="Arial"/>
                <a:cs typeface="Arial"/>
                <a:sym typeface="Arial"/>
              </a:rPr>
              <a:t>reszta z dzielenia</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a &gt; 0 and b = 0 	</a:t>
            </a:r>
            <a:r>
              <a:rPr lang="en-US" sz="2000">
                <a:solidFill>
                  <a:srgbClr val="42719B"/>
                </a:solidFill>
                <a:latin typeface="Arial"/>
                <a:ea typeface="Arial"/>
                <a:cs typeface="Arial"/>
                <a:sym typeface="Arial"/>
              </a:rPr>
              <a:t>logiczne „i” (koniunkcja)</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a &gt; 0 or b = 0 	</a:t>
            </a:r>
            <a:r>
              <a:rPr lang="en-US" sz="2000">
                <a:solidFill>
                  <a:srgbClr val="42719B"/>
                </a:solidFill>
                <a:latin typeface="Arial"/>
                <a:ea typeface="Arial"/>
                <a:cs typeface="Arial"/>
                <a:sym typeface="Arial"/>
              </a:rPr>
              <a:t>logiczne „lub” (alternatywa)</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Inne</a:t>
            </a:r>
            <a:br>
              <a:rPr lang="en-US" sz="2000">
                <a:latin typeface="Arial"/>
                <a:ea typeface="Arial"/>
                <a:cs typeface="Arial"/>
                <a:sym typeface="Arial"/>
              </a:rPr>
            </a:br>
            <a:r>
              <a:rPr lang="en-US" sz="2000">
                <a:solidFill>
                  <a:srgbClr val="009881"/>
                </a:solidFill>
                <a:latin typeface="Arial"/>
                <a:ea typeface="Arial"/>
                <a:cs typeface="Arial"/>
                <a:sym typeface="Arial"/>
              </a:rPr>
              <a:t>TRUE / FALSE	</a:t>
            </a:r>
            <a:r>
              <a:rPr lang="en-US" sz="2000">
                <a:solidFill>
                  <a:srgbClr val="42719B"/>
                </a:solidFill>
                <a:latin typeface="Arial"/>
                <a:ea typeface="Arial"/>
                <a:cs typeface="Arial"/>
                <a:sym typeface="Arial"/>
              </a:rPr>
              <a:t>logiczna wartość – prawda / fałsz</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return		</a:t>
            </a:r>
            <a:r>
              <a:rPr lang="en-US" sz="2000">
                <a:solidFill>
                  <a:srgbClr val="42719B"/>
                </a:solidFill>
                <a:latin typeface="Arial"/>
                <a:ea typeface="Arial"/>
                <a:cs typeface="Arial"/>
                <a:sym typeface="Arial"/>
              </a:rPr>
              <a:t>zwrócenie wartości</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break		</a:t>
            </a:r>
            <a:r>
              <a:rPr lang="en-US" sz="2000">
                <a:solidFill>
                  <a:srgbClr val="42719B"/>
                </a:solidFill>
                <a:latin typeface="Arial"/>
                <a:ea typeface="Arial"/>
                <a:cs typeface="Arial"/>
                <a:sym typeface="Arial"/>
              </a:rPr>
              <a:t>przerwanie wykonywania pętli</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continue	</a:t>
            </a:r>
            <a:r>
              <a:rPr lang="en-US" sz="2000">
                <a:solidFill>
                  <a:srgbClr val="42719B"/>
                </a:solidFill>
                <a:latin typeface="Arial"/>
                <a:ea typeface="Arial"/>
                <a:cs typeface="Arial"/>
                <a:sym typeface="Arial"/>
              </a:rPr>
              <a:t>przejście do kolejnego obrotu pętli</a:t>
            </a:r>
            <a:br>
              <a:rPr lang="en-US" sz="2000">
                <a:latin typeface="Arial"/>
                <a:ea typeface="Arial"/>
                <a:cs typeface="Arial"/>
                <a:sym typeface="Arial"/>
              </a:rPr>
            </a:br>
            <a:endParaRPr sz="2000">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Google Shape;1747;p20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oprogramowania</a:t>
            </a:r>
            <a:endParaRPr sz="2400">
              <a:solidFill>
                <a:schemeClr val="accent6"/>
              </a:solidFill>
              <a:latin typeface="Arial"/>
              <a:ea typeface="Arial"/>
              <a:cs typeface="Arial"/>
              <a:sym typeface="Arial"/>
            </a:endParaRPr>
          </a:p>
        </p:txBody>
      </p:sp>
      <p:sp>
        <p:nvSpPr>
          <p:cNvPr id="1748" name="Google Shape;1748;p200"/>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3000">
              <a:solidFill>
                <a:schemeClr val="accent2"/>
              </a:solidFill>
              <a:latin typeface="Arial"/>
              <a:ea typeface="Arial"/>
              <a:cs typeface="Arial"/>
              <a:sym typeface="Arial"/>
            </a:endParaRPr>
          </a:p>
          <a:p>
            <a:pPr indent="0" lvl="0" marL="0" rtl="0" algn="ctr">
              <a:spcBef>
                <a:spcPts val="0"/>
              </a:spcBef>
              <a:spcAft>
                <a:spcPts val="0"/>
              </a:spcAft>
              <a:buNone/>
            </a:pPr>
            <a:r>
              <a:rPr b="1" lang="en-US" sz="3000">
                <a:solidFill>
                  <a:schemeClr val="accent2"/>
                </a:solidFill>
                <a:latin typeface="Arial"/>
                <a:ea typeface="Arial"/>
                <a:cs typeface="Arial"/>
                <a:sym typeface="Arial"/>
              </a:rPr>
              <a:t>SOLID </a:t>
            </a:r>
            <a:endParaRPr b="1" sz="3000">
              <a:solidFill>
                <a:schemeClr val="accent2"/>
              </a:solidFill>
              <a:latin typeface="Arial"/>
              <a:ea typeface="Arial"/>
              <a:cs typeface="Arial"/>
              <a:sym typeface="Arial"/>
            </a:endParaRPr>
          </a:p>
          <a:p>
            <a:pPr indent="0" lvl="0" marL="0" rtl="0" algn="ctr">
              <a:spcBef>
                <a:spcPts val="0"/>
              </a:spcBef>
              <a:spcAft>
                <a:spcPts val="0"/>
              </a:spcAft>
              <a:buNone/>
            </a:pPr>
            <a:r>
              <a:t/>
            </a:r>
            <a:endParaRPr b="1" sz="3000">
              <a:solidFill>
                <a:schemeClr val="accent2"/>
              </a:solidFill>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S</a:t>
            </a:r>
            <a:r>
              <a:rPr lang="en-US" sz="2400">
                <a:latin typeface="Arial"/>
                <a:ea typeface="Arial"/>
                <a:cs typeface="Arial"/>
                <a:sym typeface="Arial"/>
              </a:rPr>
              <a:t>  - </a:t>
            </a:r>
            <a:r>
              <a:rPr b="1" lang="en-US" sz="2400">
                <a:latin typeface="Arial"/>
                <a:ea typeface="Arial"/>
                <a:cs typeface="Arial"/>
                <a:sym typeface="Arial"/>
              </a:rPr>
              <a:t>Single responsibility</a:t>
            </a:r>
            <a:r>
              <a:rPr lang="en-US" sz="2400">
                <a:latin typeface="Arial"/>
                <a:ea typeface="Arial"/>
                <a:cs typeface="Arial"/>
                <a:sym typeface="Arial"/>
              </a:rPr>
              <a:t> (pojedyncza odpowiedzialność)</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O</a:t>
            </a:r>
            <a:r>
              <a:rPr lang="en-US" sz="2400">
                <a:latin typeface="Arial"/>
                <a:ea typeface="Arial"/>
                <a:cs typeface="Arial"/>
                <a:sym typeface="Arial"/>
              </a:rPr>
              <a:t>  - </a:t>
            </a:r>
            <a:r>
              <a:rPr b="1" lang="en-US" sz="2400">
                <a:latin typeface="Arial"/>
                <a:ea typeface="Arial"/>
                <a:cs typeface="Arial"/>
                <a:sym typeface="Arial"/>
              </a:rPr>
              <a:t>Open - closed</a:t>
            </a:r>
            <a:r>
              <a:rPr lang="en-US" sz="2400">
                <a:latin typeface="Arial"/>
                <a:ea typeface="Arial"/>
                <a:cs typeface="Arial"/>
                <a:sym typeface="Arial"/>
              </a:rPr>
              <a:t> (otwarte – zamknięte)</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L</a:t>
            </a:r>
            <a:r>
              <a:rPr lang="en-US" sz="2400">
                <a:latin typeface="Arial"/>
                <a:ea typeface="Arial"/>
                <a:cs typeface="Arial"/>
                <a:sym typeface="Arial"/>
              </a:rPr>
              <a:t>   - </a:t>
            </a:r>
            <a:r>
              <a:rPr b="1" lang="en-US" sz="2400">
                <a:latin typeface="Arial"/>
                <a:ea typeface="Arial"/>
                <a:cs typeface="Arial"/>
                <a:sym typeface="Arial"/>
              </a:rPr>
              <a:t>Liskov substitution</a:t>
            </a:r>
            <a:r>
              <a:rPr lang="en-US" sz="2400">
                <a:latin typeface="Arial"/>
                <a:ea typeface="Arial"/>
                <a:cs typeface="Arial"/>
                <a:sym typeface="Arial"/>
              </a:rPr>
              <a:t> (podstawianie Liskov)</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I</a:t>
            </a:r>
            <a:r>
              <a:rPr lang="en-US" sz="2400">
                <a:latin typeface="Arial"/>
                <a:ea typeface="Arial"/>
                <a:cs typeface="Arial"/>
                <a:sym typeface="Arial"/>
              </a:rPr>
              <a:t>    - </a:t>
            </a:r>
            <a:r>
              <a:rPr b="1" lang="en-US" sz="2400">
                <a:latin typeface="Arial"/>
                <a:ea typeface="Arial"/>
                <a:cs typeface="Arial"/>
                <a:sym typeface="Arial"/>
              </a:rPr>
              <a:t>Interface segregation</a:t>
            </a:r>
            <a:r>
              <a:rPr lang="en-US" sz="2400">
                <a:latin typeface="Arial"/>
                <a:ea typeface="Arial"/>
                <a:cs typeface="Arial"/>
                <a:sym typeface="Arial"/>
              </a:rPr>
              <a:t> (segregacja interfejsów)</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D  </a:t>
            </a:r>
            <a:r>
              <a:rPr lang="en-US" sz="2400">
                <a:latin typeface="Arial"/>
                <a:ea typeface="Arial"/>
                <a:cs typeface="Arial"/>
                <a:sym typeface="Arial"/>
              </a:rPr>
              <a:t>- </a:t>
            </a:r>
            <a:r>
              <a:rPr b="1" lang="en-US" sz="2400">
                <a:latin typeface="Arial"/>
                <a:ea typeface="Arial"/>
                <a:cs typeface="Arial"/>
                <a:sym typeface="Arial"/>
              </a:rPr>
              <a:t>Dependency inversion</a:t>
            </a:r>
            <a:r>
              <a:rPr lang="en-US" sz="2400">
                <a:latin typeface="Arial"/>
                <a:ea typeface="Arial"/>
                <a:cs typeface="Arial"/>
                <a:sym typeface="Arial"/>
              </a:rPr>
              <a:t> (odwracanie zależności)</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2" name="Shape 1752"/>
        <p:cNvGrpSpPr/>
        <p:nvPr/>
      </p:nvGrpSpPr>
      <p:grpSpPr>
        <a:xfrm>
          <a:off x="0" y="0"/>
          <a:ext cx="0" cy="0"/>
          <a:chOff x="0" y="0"/>
          <a:chExt cx="0" cy="0"/>
        </a:xfrm>
      </p:grpSpPr>
      <p:sp>
        <p:nvSpPr>
          <p:cNvPr id="1753" name="Google Shape;1753;p20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5</a:t>
            </a:r>
            <a:endParaRPr sz="2400">
              <a:solidFill>
                <a:schemeClr val="accent6"/>
              </a:solidFill>
              <a:latin typeface="Arial"/>
              <a:ea typeface="Arial"/>
              <a:cs typeface="Arial"/>
              <a:sym typeface="Arial"/>
            </a:endParaRPr>
          </a:p>
        </p:txBody>
      </p:sp>
      <p:sp>
        <p:nvSpPr>
          <p:cNvPr id="1754" name="Google Shape;1754;p201"/>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główną klasę-serwis do zarządzania aplikacją </a:t>
            </a:r>
            <a:r>
              <a:rPr b="1" lang="en-US" sz="2400">
                <a:solidFill>
                  <a:schemeClr val="accent2"/>
                </a:solidFill>
                <a:latin typeface="Arial"/>
                <a:ea typeface="Arial"/>
                <a:cs typeface="Arial"/>
                <a:sym typeface="Arial"/>
              </a:rPr>
              <a:t>R-A-V</a:t>
            </a:r>
            <a:r>
              <a:rPr lang="en-US" sz="2400">
                <a:latin typeface="Arial"/>
                <a:ea typeface="Arial"/>
                <a:cs typeface="Arial"/>
                <a:sym typeface="Arial"/>
              </a:rPr>
              <a:t>: </a:t>
            </a:r>
            <a:r>
              <a:rPr b="1" lang="en-US" sz="2400">
                <a:latin typeface="Arial"/>
                <a:ea typeface="Arial"/>
                <a:cs typeface="Arial"/>
                <a:sym typeface="Arial"/>
              </a:rPr>
              <a:t>RavService</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logowania użytkownika po loginie i haśle.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wyszukiwania pojazdów po parametrach z </a:t>
            </a:r>
            <a:r>
              <a:rPr b="1" lang="en-US" sz="2400">
                <a:solidFill>
                  <a:schemeClr val="accent5"/>
                </a:solidFill>
                <a:latin typeface="Arial"/>
                <a:ea typeface="Arial"/>
                <a:cs typeface="Arial"/>
                <a:sym typeface="Arial"/>
              </a:rPr>
              <a:t>zadania nr 5</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metody do wypożyczenia pojazdu na podany okres czasu.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Dodaj metodę zwracającą historię zamówień zalogowanego klienta.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Dodaj logowanie zdarzeń w klasie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
        <p:nvSpPr>
          <p:cNvPr id="1755" name="Google Shape;1755;p201"/>
          <p:cNvSpPr txBox="1"/>
          <p:nvPr/>
        </p:nvSpPr>
        <p:spPr>
          <a:xfrm>
            <a:off x="0" y="6223800"/>
            <a:ext cx="624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0000"/>
                </a:solidFill>
              </a:rPr>
              <a:t>* Dla chętnych.</a:t>
            </a:r>
            <a:endParaRPr sz="2400">
              <a:solidFill>
                <a:srgbClr val="FF0000"/>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sp>
        <p:nvSpPr>
          <p:cNvPr id="1760" name="Google Shape;1760;p20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Łowcy błędów</a:t>
            </a:r>
            <a:endParaRPr sz="2400">
              <a:solidFill>
                <a:schemeClr val="accent6"/>
              </a:solidFill>
              <a:latin typeface="Arial"/>
              <a:ea typeface="Arial"/>
              <a:cs typeface="Arial"/>
              <a:sym typeface="Arial"/>
            </a:endParaRPr>
          </a:p>
        </p:txBody>
      </p:sp>
      <p:sp>
        <p:nvSpPr>
          <p:cNvPr id="1761" name="Google Shape;1761;p202"/>
          <p:cNvSpPr txBox="1"/>
          <p:nvPr>
            <p:ph idx="4294967295" type="ctrTitle"/>
          </p:nvPr>
        </p:nvSpPr>
        <p:spPr>
          <a:xfrm>
            <a:off x="170425" y="1397100"/>
            <a:ext cx="11841300" cy="48267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Font typeface="Arial"/>
              <a:buAutoNum type="arabicPeriod"/>
            </a:pPr>
            <a:r>
              <a:rPr lang="en-US" sz="2700">
                <a:latin typeface="Arial"/>
                <a:ea typeface="Arial"/>
                <a:cs typeface="Arial"/>
                <a:sym typeface="Arial"/>
              </a:rPr>
              <a:t>Pobierz projekt: </a:t>
            </a:r>
            <a:r>
              <a:rPr lang="en-US" sz="2700" u="sng">
                <a:solidFill>
                  <a:schemeClr val="hlink"/>
                </a:solidFill>
                <a:latin typeface="Arial"/>
                <a:ea typeface="Arial"/>
                <a:cs typeface="Arial"/>
                <a:sym typeface="Arial"/>
                <a:hlinkClick r:id="rId3"/>
              </a:rPr>
              <a:t>https://github.com/jaroslaw-skarzynski/rav_project_24.git</a:t>
            </a:r>
            <a:endParaRPr sz="2700">
              <a:latin typeface="Arial"/>
              <a:ea typeface="Arial"/>
              <a:cs typeface="Arial"/>
              <a:sym typeface="Arial"/>
            </a:endParaRPr>
          </a:p>
          <a:p>
            <a:pPr indent="0" lvl="0" marL="457200" rtl="0" algn="l">
              <a:spcBef>
                <a:spcPts val="0"/>
              </a:spcBef>
              <a:spcAft>
                <a:spcPts val="0"/>
              </a:spcAft>
              <a:buNone/>
            </a:pPr>
            <a:r>
              <a:t/>
            </a:r>
            <a:endParaRPr sz="2700">
              <a:latin typeface="Arial"/>
              <a:ea typeface="Arial"/>
              <a:cs typeface="Arial"/>
              <a:sym typeface="Arial"/>
            </a:endParaRPr>
          </a:p>
          <a:p>
            <a:pPr indent="-400050" lvl="0" marL="457200" rtl="0" algn="l">
              <a:spcBef>
                <a:spcPts val="0"/>
              </a:spcBef>
              <a:spcAft>
                <a:spcPts val="0"/>
              </a:spcAft>
              <a:buSzPts val="2700"/>
              <a:buFont typeface="Arial"/>
              <a:buAutoNum type="arabicPeriod"/>
            </a:pPr>
            <a:r>
              <a:rPr lang="en-US" sz="2700">
                <a:latin typeface="Arial"/>
                <a:ea typeface="Arial"/>
                <a:cs typeface="Arial"/>
                <a:sym typeface="Arial"/>
              </a:rPr>
              <a:t>Jedna osoba w zespole tworzy brancha - nazwa taka jak nazwa zespołu</a:t>
            </a:r>
            <a:endParaRPr sz="2700">
              <a:latin typeface="Arial"/>
              <a:ea typeface="Arial"/>
              <a:cs typeface="Arial"/>
              <a:sym typeface="Arial"/>
            </a:endParaRPr>
          </a:p>
          <a:p>
            <a:pPr indent="0" lvl="0" marL="457200" rtl="0" algn="l">
              <a:spcBef>
                <a:spcPts val="0"/>
              </a:spcBef>
              <a:spcAft>
                <a:spcPts val="0"/>
              </a:spcAft>
              <a:buNone/>
            </a:pPr>
            <a:r>
              <a:t/>
            </a:r>
            <a:endParaRPr sz="2700">
              <a:latin typeface="Arial"/>
              <a:ea typeface="Arial"/>
              <a:cs typeface="Arial"/>
              <a:sym typeface="Arial"/>
            </a:endParaRPr>
          </a:p>
          <a:p>
            <a:pPr indent="-400050" lvl="0" marL="457200" rtl="0" algn="l">
              <a:spcBef>
                <a:spcPts val="0"/>
              </a:spcBef>
              <a:spcAft>
                <a:spcPts val="0"/>
              </a:spcAft>
              <a:buSzPts val="2700"/>
              <a:buFont typeface="Arial"/>
              <a:buAutoNum type="arabicPeriod"/>
            </a:pPr>
            <a:r>
              <a:rPr lang="en-US" sz="2700">
                <a:latin typeface="Arial"/>
                <a:ea typeface="Arial"/>
                <a:cs typeface="Arial"/>
                <a:sym typeface="Arial"/>
              </a:rPr>
              <a:t>Cała grupa robi checkout brancha ze swojej grupy</a:t>
            </a:r>
            <a:endParaRPr sz="2700">
              <a:latin typeface="Arial"/>
              <a:ea typeface="Arial"/>
              <a:cs typeface="Arial"/>
              <a:sym typeface="Arial"/>
            </a:endParaRPr>
          </a:p>
          <a:p>
            <a:pPr indent="0" lvl="0" marL="457200" rtl="0" algn="l">
              <a:spcBef>
                <a:spcPts val="0"/>
              </a:spcBef>
              <a:spcAft>
                <a:spcPts val="0"/>
              </a:spcAft>
              <a:buNone/>
            </a:pPr>
            <a:r>
              <a:t/>
            </a:r>
            <a:endParaRPr sz="2700">
              <a:latin typeface="Arial"/>
              <a:ea typeface="Arial"/>
              <a:cs typeface="Arial"/>
              <a:sym typeface="Arial"/>
            </a:endParaRPr>
          </a:p>
          <a:p>
            <a:pPr indent="-400050" lvl="0" marL="457200" rtl="0" algn="l">
              <a:spcBef>
                <a:spcPts val="0"/>
              </a:spcBef>
              <a:spcAft>
                <a:spcPts val="0"/>
              </a:spcAft>
              <a:buSzPts val="2700"/>
              <a:buFont typeface="Arial"/>
              <a:buAutoNum type="arabicPeriod"/>
            </a:pPr>
            <a:r>
              <a:rPr lang="en-US" sz="2700">
                <a:latin typeface="Arial"/>
                <a:ea typeface="Arial"/>
                <a:cs typeface="Arial"/>
                <a:sym typeface="Arial"/>
              </a:rPr>
              <a:t>Każda grupa oddzielnie na swoim branchy poprawia błędy na które wskazują testy </a:t>
            </a:r>
            <a:endParaRPr sz="2700">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5" name="Shape 1765"/>
        <p:cNvGrpSpPr/>
        <p:nvPr/>
      </p:nvGrpSpPr>
      <p:grpSpPr>
        <a:xfrm>
          <a:off x="0" y="0"/>
          <a:ext cx="0" cy="0"/>
          <a:chOff x="0" y="0"/>
          <a:chExt cx="0" cy="0"/>
        </a:xfrm>
      </p:grpSpPr>
      <p:sp>
        <p:nvSpPr>
          <p:cNvPr id="1766" name="Google Shape;1766;p20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767" name="Google Shape;1767;p20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Pytania?</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b="1" sz="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4800">
                <a:solidFill>
                  <a:schemeClr val="accent6"/>
                </a:solidFill>
                <a:latin typeface="Arial"/>
                <a:ea typeface="Arial"/>
                <a:cs typeface="Arial"/>
                <a:sym typeface="Arial"/>
              </a:rPr>
              <a:t>Ankiety !</a:t>
            </a:r>
            <a:endParaRPr b="1" sz="4800">
              <a:solidFill>
                <a:schemeClr val="accent6"/>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b="1" sz="800">
              <a:solidFill>
                <a:schemeClr val="accent6"/>
              </a:solidFill>
              <a:latin typeface="Arial"/>
              <a:ea typeface="Arial"/>
              <a:cs typeface="Arial"/>
              <a:sym typeface="Arial"/>
            </a:endParaRPr>
          </a:p>
          <a:p>
            <a:pPr indent="0" lvl="0" marL="0" rtl="0" algn="ctr">
              <a:spcBef>
                <a:spcPts val="0"/>
              </a:spcBef>
              <a:spcAft>
                <a:spcPts val="0"/>
              </a:spcAft>
              <a:buNone/>
            </a:pPr>
            <a:r>
              <a:rPr b="1" lang="en-US" sz="4800">
                <a:solidFill>
                  <a:schemeClr val="accent2"/>
                </a:solidFill>
                <a:latin typeface="Arial"/>
                <a:ea typeface="Arial"/>
                <a:cs typeface="Arial"/>
                <a:sym typeface="Arial"/>
              </a:rPr>
              <a:t>Dziękuję ;)</a:t>
            </a:r>
            <a:endParaRPr b="1" sz="4800">
              <a:solidFill>
                <a:schemeClr val="accent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2400">
              <a:solidFill>
                <a:schemeClr val="accent6"/>
              </a:solidFill>
              <a:latin typeface="Arial"/>
              <a:ea typeface="Arial"/>
              <a:cs typeface="Arial"/>
              <a:sym typeface="Arial"/>
            </a:endParaRPr>
          </a:p>
        </p:txBody>
      </p:sp>
      <p:sp>
        <p:nvSpPr>
          <p:cNvPr id="402" name="Google Shape;402;p48"/>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Napisz pseudokod:</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wczytujący dwie liczby i wypisujący ich sumę</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liczący silnię podanej liczby</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sprawdzający, czy podana liczba jest pierwsza</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opisujący procedurę zakupu w sklepie Internetowym</a:t>
            </a:r>
            <a:br>
              <a:rPr lang="en-US" sz="3000">
                <a:latin typeface="Arial"/>
                <a:ea typeface="Arial"/>
                <a:cs typeface="Arial"/>
                <a:sym typeface="Arial"/>
              </a:rPr>
            </a:br>
            <a:endParaRPr sz="30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Algorytm</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latin typeface="Arial"/>
                <a:ea typeface="Arial"/>
                <a:cs typeface="Arial"/>
                <a:sym typeface="Arial"/>
              </a:rPr>
              <a:t>to co to właściwie jest?</a:t>
            </a:r>
            <a:endParaRPr b="1" sz="3000">
              <a:latin typeface="Arial"/>
              <a:ea typeface="Arial"/>
              <a:cs typeface="Arial"/>
              <a:sym typeface="Arial"/>
            </a:endParaRPr>
          </a:p>
        </p:txBody>
      </p:sp>
      <p:sp>
        <p:nvSpPr>
          <p:cNvPr id="408" name="Google Shape;408;p4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#1</a:t>
            </a:r>
            <a:endParaRPr>
              <a:latin typeface="Arial"/>
              <a:ea typeface="Arial"/>
              <a:cs typeface="Arial"/>
              <a:sym typeface="Arial"/>
            </a:endParaRPr>
          </a:p>
        </p:txBody>
      </p:sp>
      <p:sp>
        <p:nvSpPr>
          <p:cNvPr id="304" name="Google Shape;304;p3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a:t>
            </a:r>
            <a:endParaRPr>
              <a:latin typeface="Arial"/>
              <a:ea typeface="Arial"/>
              <a:cs typeface="Arial"/>
              <a:sym typeface="Arial"/>
            </a:endParaRPr>
          </a:p>
        </p:txBody>
      </p:sp>
      <p:sp>
        <p:nvSpPr>
          <p:cNvPr id="414" name="Google Shape;414;p50"/>
          <p:cNvSpPr txBox="1"/>
          <p:nvPr>
            <p:ph idx="4294967295" type="ctrTitle"/>
          </p:nvPr>
        </p:nvSpPr>
        <p:spPr>
          <a:xfrm>
            <a:off x="824400" y="963000"/>
            <a:ext cx="10543200" cy="52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2719B"/>
              </a:solidFill>
              <a:latin typeface="Arial"/>
              <a:ea typeface="Arial"/>
              <a:cs typeface="Arial"/>
              <a:sym typeface="Arial"/>
            </a:endParaRPr>
          </a:p>
          <a:p>
            <a:pPr indent="0" lvl="0" marL="0" rtl="0" algn="ctr">
              <a:spcBef>
                <a:spcPts val="0"/>
              </a:spcBef>
              <a:spcAft>
                <a:spcPts val="0"/>
              </a:spcAft>
              <a:buNone/>
            </a:pPr>
            <a:r>
              <a:rPr lang="en-US" sz="3600">
                <a:solidFill>
                  <a:srgbClr val="42719B"/>
                </a:solidFill>
                <a:latin typeface="Arial"/>
                <a:ea typeface="Arial"/>
                <a:cs typeface="Arial"/>
                <a:sym typeface="Arial"/>
              </a:rPr>
              <a:t>Skończony ciąg jasno zdefiniowanych czynności, koniecznych do wykonania pewnego rodzaju zadań. Sposób postępowania prowadzący do rozwiązania problemu</a:t>
            </a:r>
            <a:r>
              <a:rPr lang="en-US" sz="3600">
                <a:latin typeface="Arial"/>
                <a:ea typeface="Arial"/>
                <a:cs typeface="Arial"/>
                <a:sym typeface="Arial"/>
              </a:rPr>
              <a:t> </a:t>
            </a:r>
            <a:r>
              <a:rPr lang="en-US" sz="3600">
                <a:solidFill>
                  <a:schemeClr val="accent3"/>
                </a:solidFill>
                <a:latin typeface="Arial"/>
                <a:ea typeface="Arial"/>
                <a:cs typeface="Arial"/>
                <a:sym typeface="Arial"/>
              </a:rPr>
              <a:t>- @wiki</a:t>
            </a:r>
            <a:endParaRPr sz="3600">
              <a:solidFill>
                <a:schemeClr val="accent3"/>
              </a:solidFill>
              <a:latin typeface="Arial"/>
              <a:ea typeface="Arial"/>
              <a:cs typeface="Arial"/>
              <a:sym typeface="Arial"/>
            </a:endParaRPr>
          </a:p>
          <a:p>
            <a:pPr indent="0" lvl="0" marL="0" rtl="0" algn="ctr">
              <a:spcBef>
                <a:spcPts val="0"/>
              </a:spcBef>
              <a:spcAft>
                <a:spcPts val="0"/>
              </a:spcAft>
              <a:buNone/>
            </a:pPr>
            <a:r>
              <a:t/>
            </a:r>
            <a:endParaRPr sz="3600">
              <a:solidFill>
                <a:schemeClr val="accent3"/>
              </a:solidFill>
              <a:latin typeface="Arial"/>
              <a:ea typeface="Arial"/>
              <a:cs typeface="Arial"/>
              <a:sym typeface="Arial"/>
            </a:endParaRPr>
          </a:p>
          <a:p>
            <a:pPr indent="0" lvl="0" marL="0" rtl="0" algn="l">
              <a:spcBef>
                <a:spcPts val="0"/>
              </a:spcBef>
              <a:spcAft>
                <a:spcPts val="0"/>
              </a:spcAft>
              <a:buNone/>
            </a:pPr>
            <a:r>
              <a:rPr lang="en-US" sz="2400">
                <a:solidFill>
                  <a:srgbClr val="515151"/>
                </a:solidFill>
                <a:latin typeface="Arial"/>
                <a:ea typeface="Arial"/>
                <a:cs typeface="Arial"/>
                <a:sym typeface="Arial"/>
              </a:rPr>
              <a:t>Zadaniem algorytmu jest przeprowadzenie systemu z pewnego stanu początkowego do pożądanego stanu końcowego.</a:t>
            </a:r>
            <a:endParaRPr sz="2400">
              <a:solidFill>
                <a:srgbClr val="51515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 - uruchamianie</a:t>
            </a:r>
            <a:r>
              <a:rPr lang="en-US">
                <a:latin typeface="Arial"/>
                <a:ea typeface="Arial"/>
                <a:cs typeface="Arial"/>
                <a:sym typeface="Arial"/>
              </a:rPr>
              <a:t> i podłączanie rzutnika</a:t>
            </a:r>
            <a:endParaRPr>
              <a:latin typeface="Arial"/>
              <a:ea typeface="Arial"/>
              <a:cs typeface="Arial"/>
              <a:sym typeface="Arial"/>
            </a:endParaRPr>
          </a:p>
        </p:txBody>
      </p:sp>
      <p:sp>
        <p:nvSpPr>
          <p:cNvPr id="420" name="Google Shape;420;p51"/>
          <p:cNvSpPr/>
          <p:nvPr/>
        </p:nvSpPr>
        <p:spPr>
          <a:xfrm>
            <a:off x="5942800" y="126472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sp>
        <p:nvSpPr>
          <p:cNvPr id="421" name="Google Shape;421;p51"/>
          <p:cNvSpPr/>
          <p:nvPr/>
        </p:nvSpPr>
        <p:spPr>
          <a:xfrm>
            <a:off x="5944900" y="563727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422" name="Google Shape;422;p51"/>
          <p:cNvSpPr/>
          <p:nvPr/>
        </p:nvSpPr>
        <p:spPr>
          <a:xfrm>
            <a:off x="5509600" y="1915550"/>
            <a:ext cx="21192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prądu?</a:t>
            </a:r>
            <a:endParaRPr sz="1100">
              <a:solidFill>
                <a:schemeClr val="lt1"/>
              </a:solidFill>
            </a:endParaRPr>
          </a:p>
        </p:txBody>
      </p:sp>
      <p:sp>
        <p:nvSpPr>
          <p:cNvPr id="423" name="Google Shape;423;p51"/>
          <p:cNvSpPr/>
          <p:nvPr/>
        </p:nvSpPr>
        <p:spPr>
          <a:xfrm>
            <a:off x="3266300" y="20782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prądu</a:t>
            </a:r>
            <a:endParaRPr sz="1100">
              <a:solidFill>
                <a:schemeClr val="lt1"/>
              </a:solidFill>
            </a:endParaRPr>
          </a:p>
        </p:txBody>
      </p:sp>
      <p:cxnSp>
        <p:nvCxnSpPr>
          <p:cNvPr id="424" name="Google Shape;424;p51"/>
          <p:cNvCxnSpPr>
            <a:stCxn id="420" idx="2"/>
            <a:endCxn id="422" idx="0"/>
          </p:cNvCxnSpPr>
          <p:nvPr/>
        </p:nvCxnSpPr>
        <p:spPr>
          <a:xfrm>
            <a:off x="6569200" y="1655325"/>
            <a:ext cx="0" cy="260100"/>
          </a:xfrm>
          <a:prstGeom prst="straightConnector1">
            <a:avLst/>
          </a:prstGeom>
          <a:noFill/>
          <a:ln cap="flat" cmpd="sng" w="9525">
            <a:solidFill>
              <a:schemeClr val="dk2"/>
            </a:solidFill>
            <a:prstDash val="solid"/>
            <a:round/>
            <a:headEnd len="med" w="med" type="none"/>
            <a:tailEnd len="med" w="med" type="triangle"/>
          </a:ln>
        </p:spPr>
      </p:cxnSp>
      <p:cxnSp>
        <p:nvCxnSpPr>
          <p:cNvPr id="425" name="Google Shape;425;p51"/>
          <p:cNvCxnSpPr>
            <a:stCxn id="422" idx="1"/>
            <a:endCxn id="423" idx="3"/>
          </p:cNvCxnSpPr>
          <p:nvPr/>
        </p:nvCxnSpPr>
        <p:spPr>
          <a:xfrm rot="10800000">
            <a:off x="4649200" y="2342600"/>
            <a:ext cx="860400" cy="0"/>
          </a:xfrm>
          <a:prstGeom prst="straightConnector1">
            <a:avLst/>
          </a:prstGeom>
          <a:noFill/>
          <a:ln cap="flat" cmpd="sng" w="9525">
            <a:solidFill>
              <a:schemeClr val="dk2"/>
            </a:solidFill>
            <a:prstDash val="solid"/>
            <a:round/>
            <a:headEnd len="med" w="med" type="none"/>
            <a:tailEnd len="med" w="med" type="triangle"/>
          </a:ln>
        </p:spPr>
      </p:cxnSp>
      <p:sp>
        <p:nvSpPr>
          <p:cNvPr id="426" name="Google Shape;426;p51"/>
          <p:cNvSpPr txBox="1"/>
          <p:nvPr/>
        </p:nvSpPr>
        <p:spPr>
          <a:xfrm>
            <a:off x="4909625" y="20375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27" name="Google Shape;427;p51"/>
          <p:cNvSpPr/>
          <p:nvPr/>
        </p:nvSpPr>
        <p:spPr>
          <a:xfrm>
            <a:off x="5879800" y="472710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przyciskiem</a:t>
            </a:r>
            <a:endParaRPr sz="1100">
              <a:solidFill>
                <a:schemeClr val="lt1"/>
              </a:solidFill>
            </a:endParaRPr>
          </a:p>
        </p:txBody>
      </p:sp>
      <p:sp>
        <p:nvSpPr>
          <p:cNvPr id="428" name="Google Shape;428;p51"/>
          <p:cNvSpPr txBox="1"/>
          <p:nvPr/>
        </p:nvSpPr>
        <p:spPr>
          <a:xfrm>
            <a:off x="6569200" y="28163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429" name="Google Shape;429;p51"/>
          <p:cNvCxnSpPr>
            <a:endCxn id="428" idx="1"/>
          </p:cNvCxnSpPr>
          <p:nvPr/>
        </p:nvCxnSpPr>
        <p:spPr>
          <a:xfrm>
            <a:off x="3978100" y="2618350"/>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30" name="Google Shape;430;p51"/>
          <p:cNvCxnSpPr>
            <a:stCxn id="427" idx="2"/>
            <a:endCxn id="421" idx="0"/>
          </p:cNvCxnSpPr>
          <p:nvPr/>
        </p:nvCxnSpPr>
        <p:spPr>
          <a:xfrm>
            <a:off x="6571300" y="5256000"/>
            <a:ext cx="0" cy="381300"/>
          </a:xfrm>
          <a:prstGeom prst="straightConnector1">
            <a:avLst/>
          </a:prstGeom>
          <a:noFill/>
          <a:ln cap="flat" cmpd="sng" w="9525">
            <a:solidFill>
              <a:schemeClr val="dk2"/>
            </a:solidFill>
            <a:prstDash val="solid"/>
            <a:round/>
            <a:headEnd len="med" w="med" type="none"/>
            <a:tailEnd len="med" w="med" type="triangle"/>
          </a:ln>
        </p:spPr>
      </p:cxnSp>
      <p:sp>
        <p:nvSpPr>
          <p:cNvPr id="431" name="Google Shape;431;p51"/>
          <p:cNvSpPr/>
          <p:nvPr/>
        </p:nvSpPr>
        <p:spPr>
          <a:xfrm>
            <a:off x="5435350" y="33213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komputera?</a:t>
            </a:r>
            <a:endParaRPr sz="1100">
              <a:solidFill>
                <a:schemeClr val="lt1"/>
              </a:solidFill>
            </a:endParaRPr>
          </a:p>
        </p:txBody>
      </p:sp>
      <p:cxnSp>
        <p:nvCxnSpPr>
          <p:cNvPr id="432" name="Google Shape;432;p51"/>
          <p:cNvCxnSpPr>
            <a:endCxn id="431" idx="0"/>
          </p:cNvCxnSpPr>
          <p:nvPr/>
        </p:nvCxnSpPr>
        <p:spPr>
          <a:xfrm flipH="1">
            <a:off x="6569200" y="277291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33" name="Google Shape;433;p51"/>
          <p:cNvSpPr/>
          <p:nvPr/>
        </p:nvSpPr>
        <p:spPr>
          <a:xfrm>
            <a:off x="3192050" y="3485463"/>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komputera</a:t>
            </a:r>
            <a:endParaRPr sz="1100">
              <a:solidFill>
                <a:schemeClr val="lt1"/>
              </a:solidFill>
            </a:endParaRPr>
          </a:p>
        </p:txBody>
      </p:sp>
      <p:cxnSp>
        <p:nvCxnSpPr>
          <p:cNvPr id="434" name="Google Shape;434;p51"/>
          <p:cNvCxnSpPr>
            <a:endCxn id="433" idx="3"/>
          </p:cNvCxnSpPr>
          <p:nvPr/>
        </p:nvCxnSpPr>
        <p:spPr>
          <a:xfrm rot="10800000">
            <a:off x="4575050" y="3749913"/>
            <a:ext cx="860400" cy="0"/>
          </a:xfrm>
          <a:prstGeom prst="straightConnector1">
            <a:avLst/>
          </a:prstGeom>
          <a:noFill/>
          <a:ln cap="flat" cmpd="sng" w="9525">
            <a:solidFill>
              <a:schemeClr val="dk2"/>
            </a:solidFill>
            <a:prstDash val="solid"/>
            <a:round/>
            <a:headEnd len="med" w="med" type="none"/>
            <a:tailEnd len="med" w="med" type="triangle"/>
          </a:ln>
        </p:spPr>
      </p:cxnSp>
      <p:sp>
        <p:nvSpPr>
          <p:cNvPr id="435" name="Google Shape;435;p51"/>
          <p:cNvSpPr txBox="1"/>
          <p:nvPr/>
        </p:nvSpPr>
        <p:spPr>
          <a:xfrm>
            <a:off x="4835375" y="34447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436" name="Google Shape;436;p51"/>
          <p:cNvCxnSpPr/>
          <p:nvPr/>
        </p:nvCxnSpPr>
        <p:spPr>
          <a:xfrm>
            <a:off x="3903850" y="4025563"/>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37" name="Google Shape;437;p51"/>
          <p:cNvCxnSpPr/>
          <p:nvPr/>
        </p:nvCxnSpPr>
        <p:spPr>
          <a:xfrm flipH="1">
            <a:off x="6569200" y="417541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38" name="Google Shape;438;p51"/>
          <p:cNvSpPr txBox="1"/>
          <p:nvPr/>
        </p:nvSpPr>
        <p:spPr>
          <a:xfrm>
            <a:off x="6569200" y="42268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 - uruchamianie i podłączanie rzutnika</a:t>
            </a:r>
            <a:endParaRPr>
              <a:latin typeface="Arial"/>
              <a:ea typeface="Arial"/>
              <a:cs typeface="Arial"/>
              <a:sym typeface="Arial"/>
            </a:endParaRPr>
          </a:p>
        </p:txBody>
      </p:sp>
      <p:sp>
        <p:nvSpPr>
          <p:cNvPr id="444" name="Google Shape;444;p52"/>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sp>
        <p:nvSpPr>
          <p:cNvPr id="445" name="Google Shape;445;p52"/>
          <p:cNvSpPr/>
          <p:nvPr/>
        </p:nvSpPr>
        <p:spPr>
          <a:xfrm>
            <a:off x="9475575" y="555462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446" name="Google Shape;446;p52"/>
          <p:cNvSpPr/>
          <p:nvPr/>
        </p:nvSpPr>
        <p:spPr>
          <a:xfrm>
            <a:off x="5271800" y="1689100"/>
            <a:ext cx="21192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prądu?</a:t>
            </a:r>
            <a:endParaRPr sz="1100">
              <a:solidFill>
                <a:schemeClr val="lt1"/>
              </a:solidFill>
            </a:endParaRPr>
          </a:p>
        </p:txBody>
      </p:sp>
      <p:sp>
        <p:nvSpPr>
          <p:cNvPr id="447" name="Google Shape;447;p52"/>
          <p:cNvSpPr/>
          <p:nvPr/>
        </p:nvSpPr>
        <p:spPr>
          <a:xfrm>
            <a:off x="3028500" y="185180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prądu</a:t>
            </a:r>
            <a:endParaRPr sz="1100">
              <a:solidFill>
                <a:schemeClr val="lt1"/>
              </a:solidFill>
            </a:endParaRPr>
          </a:p>
        </p:txBody>
      </p:sp>
      <p:cxnSp>
        <p:nvCxnSpPr>
          <p:cNvPr id="448" name="Google Shape;448;p52"/>
          <p:cNvCxnSpPr>
            <a:stCxn id="444" idx="2"/>
            <a:endCxn id="446" idx="0"/>
          </p:cNvCxnSpPr>
          <p:nvPr/>
        </p:nvCxnSpPr>
        <p:spPr>
          <a:xfrm>
            <a:off x="6331400" y="1428875"/>
            <a:ext cx="0" cy="260100"/>
          </a:xfrm>
          <a:prstGeom prst="straightConnector1">
            <a:avLst/>
          </a:prstGeom>
          <a:noFill/>
          <a:ln cap="flat" cmpd="sng" w="9525">
            <a:solidFill>
              <a:schemeClr val="dk2"/>
            </a:solidFill>
            <a:prstDash val="solid"/>
            <a:round/>
            <a:headEnd len="med" w="med" type="none"/>
            <a:tailEnd len="med" w="med" type="triangle"/>
          </a:ln>
        </p:spPr>
      </p:cxnSp>
      <p:cxnSp>
        <p:nvCxnSpPr>
          <p:cNvPr id="449" name="Google Shape;449;p52"/>
          <p:cNvCxnSpPr>
            <a:stCxn id="446" idx="1"/>
            <a:endCxn id="447" idx="3"/>
          </p:cNvCxnSpPr>
          <p:nvPr/>
        </p:nvCxnSpPr>
        <p:spPr>
          <a:xfrm rot="10800000">
            <a:off x="4411400" y="2116150"/>
            <a:ext cx="860400" cy="0"/>
          </a:xfrm>
          <a:prstGeom prst="straightConnector1">
            <a:avLst/>
          </a:prstGeom>
          <a:noFill/>
          <a:ln cap="flat" cmpd="sng" w="9525">
            <a:solidFill>
              <a:schemeClr val="dk2"/>
            </a:solidFill>
            <a:prstDash val="solid"/>
            <a:round/>
            <a:headEnd len="med" w="med" type="none"/>
            <a:tailEnd len="med" w="med" type="triangle"/>
          </a:ln>
        </p:spPr>
      </p:cxnSp>
      <p:sp>
        <p:nvSpPr>
          <p:cNvPr id="450" name="Google Shape;450;p52"/>
          <p:cNvSpPr txBox="1"/>
          <p:nvPr/>
        </p:nvSpPr>
        <p:spPr>
          <a:xfrm>
            <a:off x="4671825" y="18111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51" name="Google Shape;451;p52"/>
          <p:cNvSpPr/>
          <p:nvPr/>
        </p:nvSpPr>
        <p:spPr>
          <a:xfrm>
            <a:off x="9410475" y="46444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przyciskiem</a:t>
            </a:r>
            <a:endParaRPr sz="1100">
              <a:solidFill>
                <a:schemeClr val="lt1"/>
              </a:solidFill>
            </a:endParaRPr>
          </a:p>
        </p:txBody>
      </p:sp>
      <p:sp>
        <p:nvSpPr>
          <p:cNvPr id="452" name="Google Shape;452;p52"/>
          <p:cNvSpPr txBox="1"/>
          <p:nvPr/>
        </p:nvSpPr>
        <p:spPr>
          <a:xfrm>
            <a:off x="6331400" y="25899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453" name="Google Shape;453;p52"/>
          <p:cNvCxnSpPr>
            <a:endCxn id="452" idx="1"/>
          </p:cNvCxnSpPr>
          <p:nvPr/>
        </p:nvCxnSpPr>
        <p:spPr>
          <a:xfrm>
            <a:off x="3740300" y="2391900"/>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54" name="Google Shape;454;p52"/>
          <p:cNvCxnSpPr>
            <a:stCxn id="451" idx="2"/>
            <a:endCxn id="445" idx="0"/>
          </p:cNvCxnSpPr>
          <p:nvPr/>
        </p:nvCxnSpPr>
        <p:spPr>
          <a:xfrm>
            <a:off x="10101975" y="5173350"/>
            <a:ext cx="0" cy="381300"/>
          </a:xfrm>
          <a:prstGeom prst="straightConnector1">
            <a:avLst/>
          </a:prstGeom>
          <a:noFill/>
          <a:ln cap="flat" cmpd="sng" w="9525">
            <a:solidFill>
              <a:schemeClr val="dk2"/>
            </a:solidFill>
            <a:prstDash val="solid"/>
            <a:round/>
            <a:headEnd len="med" w="med" type="none"/>
            <a:tailEnd len="med" w="med" type="triangle"/>
          </a:ln>
        </p:spPr>
      </p:cxnSp>
      <p:sp>
        <p:nvSpPr>
          <p:cNvPr id="455" name="Google Shape;455;p52"/>
          <p:cNvSpPr/>
          <p:nvPr/>
        </p:nvSpPr>
        <p:spPr>
          <a:xfrm>
            <a:off x="5197550" y="30948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komputera?</a:t>
            </a:r>
            <a:endParaRPr sz="1100">
              <a:solidFill>
                <a:schemeClr val="lt1"/>
              </a:solidFill>
            </a:endParaRPr>
          </a:p>
        </p:txBody>
      </p:sp>
      <p:cxnSp>
        <p:nvCxnSpPr>
          <p:cNvPr id="456" name="Google Shape;456;p52"/>
          <p:cNvCxnSpPr>
            <a:endCxn id="455" idx="0"/>
          </p:cNvCxnSpPr>
          <p:nvPr/>
        </p:nvCxnSpPr>
        <p:spPr>
          <a:xfrm flipH="1">
            <a:off x="6331400" y="254646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57" name="Google Shape;457;p52"/>
          <p:cNvSpPr/>
          <p:nvPr/>
        </p:nvSpPr>
        <p:spPr>
          <a:xfrm>
            <a:off x="2954250" y="3259013"/>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komputera</a:t>
            </a:r>
            <a:endParaRPr sz="1100">
              <a:solidFill>
                <a:schemeClr val="lt1"/>
              </a:solidFill>
            </a:endParaRPr>
          </a:p>
        </p:txBody>
      </p:sp>
      <p:cxnSp>
        <p:nvCxnSpPr>
          <p:cNvPr id="458" name="Google Shape;458;p52"/>
          <p:cNvCxnSpPr>
            <a:endCxn id="457" idx="3"/>
          </p:cNvCxnSpPr>
          <p:nvPr/>
        </p:nvCxnSpPr>
        <p:spPr>
          <a:xfrm rot="10800000">
            <a:off x="4337250" y="3523463"/>
            <a:ext cx="860400" cy="0"/>
          </a:xfrm>
          <a:prstGeom prst="straightConnector1">
            <a:avLst/>
          </a:prstGeom>
          <a:noFill/>
          <a:ln cap="flat" cmpd="sng" w="9525">
            <a:solidFill>
              <a:schemeClr val="dk2"/>
            </a:solidFill>
            <a:prstDash val="solid"/>
            <a:round/>
            <a:headEnd len="med" w="med" type="none"/>
            <a:tailEnd len="med" w="med" type="triangle"/>
          </a:ln>
        </p:spPr>
      </p:cxnSp>
      <p:sp>
        <p:nvSpPr>
          <p:cNvPr id="459" name="Google Shape;459;p52"/>
          <p:cNvSpPr txBox="1"/>
          <p:nvPr/>
        </p:nvSpPr>
        <p:spPr>
          <a:xfrm>
            <a:off x="4597575" y="32183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460" name="Google Shape;460;p52"/>
          <p:cNvCxnSpPr/>
          <p:nvPr/>
        </p:nvCxnSpPr>
        <p:spPr>
          <a:xfrm>
            <a:off x="3666050" y="3799113"/>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61" name="Google Shape;461;p52"/>
          <p:cNvCxnSpPr/>
          <p:nvPr/>
        </p:nvCxnSpPr>
        <p:spPr>
          <a:xfrm flipH="1">
            <a:off x="6331400" y="394896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62" name="Google Shape;462;p52"/>
          <p:cNvSpPr txBox="1"/>
          <p:nvPr/>
        </p:nvSpPr>
        <p:spPr>
          <a:xfrm>
            <a:off x="6331400" y="40003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463" name="Google Shape;463;p52"/>
          <p:cNvSpPr/>
          <p:nvPr/>
        </p:nvSpPr>
        <p:spPr>
          <a:xfrm>
            <a:off x="5197550" y="44680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dostępny pilot?</a:t>
            </a:r>
            <a:endParaRPr sz="1100">
              <a:solidFill>
                <a:schemeClr val="lt1"/>
              </a:solidFill>
            </a:endParaRPr>
          </a:p>
        </p:txBody>
      </p:sp>
      <p:cxnSp>
        <p:nvCxnSpPr>
          <p:cNvPr id="464" name="Google Shape;464;p52"/>
          <p:cNvCxnSpPr>
            <a:stCxn id="463" idx="3"/>
            <a:endCxn id="451" idx="1"/>
          </p:cNvCxnSpPr>
          <p:nvPr/>
        </p:nvCxnSpPr>
        <p:spPr>
          <a:xfrm>
            <a:off x="7465250" y="4895113"/>
            <a:ext cx="1945200" cy="1380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52"/>
          <p:cNvSpPr txBox="1"/>
          <p:nvPr/>
        </p:nvSpPr>
        <p:spPr>
          <a:xfrm>
            <a:off x="8143400" y="45183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66" name="Google Shape;466;p52"/>
          <p:cNvSpPr/>
          <p:nvPr/>
        </p:nvSpPr>
        <p:spPr>
          <a:xfrm>
            <a:off x="2143800" y="4481838"/>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pilot ma działające baterie</a:t>
            </a:r>
            <a:r>
              <a:rPr lang="en-US" sz="1100">
                <a:solidFill>
                  <a:schemeClr val="lt1"/>
                </a:solidFill>
              </a:rPr>
              <a:t>?</a:t>
            </a:r>
            <a:endParaRPr sz="1100">
              <a:solidFill>
                <a:schemeClr val="lt1"/>
              </a:solidFill>
            </a:endParaRPr>
          </a:p>
        </p:txBody>
      </p:sp>
      <p:cxnSp>
        <p:nvCxnSpPr>
          <p:cNvPr id="467" name="Google Shape;467;p52"/>
          <p:cNvCxnSpPr>
            <a:stCxn id="463" idx="1"/>
            <a:endCxn id="466" idx="3"/>
          </p:cNvCxnSpPr>
          <p:nvPr/>
        </p:nvCxnSpPr>
        <p:spPr>
          <a:xfrm flipH="1">
            <a:off x="4411550" y="4895113"/>
            <a:ext cx="786000" cy="13800"/>
          </a:xfrm>
          <a:prstGeom prst="straightConnector1">
            <a:avLst/>
          </a:prstGeom>
          <a:noFill/>
          <a:ln cap="flat" cmpd="sng" w="9525">
            <a:solidFill>
              <a:schemeClr val="dk2"/>
            </a:solidFill>
            <a:prstDash val="solid"/>
            <a:round/>
            <a:headEnd len="med" w="med" type="none"/>
            <a:tailEnd len="med" w="med" type="triangle"/>
          </a:ln>
        </p:spPr>
      </p:cxnSp>
      <p:sp>
        <p:nvSpPr>
          <p:cNvPr id="468" name="Google Shape;468;p52"/>
          <p:cNvSpPr txBox="1"/>
          <p:nvPr/>
        </p:nvSpPr>
        <p:spPr>
          <a:xfrm>
            <a:off x="4556425" y="44973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469" name="Google Shape;469;p52"/>
          <p:cNvSpPr/>
          <p:nvPr/>
        </p:nvSpPr>
        <p:spPr>
          <a:xfrm>
            <a:off x="4154175" y="5485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pilotem</a:t>
            </a:r>
            <a:endParaRPr sz="1100">
              <a:solidFill>
                <a:schemeClr val="lt1"/>
              </a:solidFill>
            </a:endParaRPr>
          </a:p>
        </p:txBody>
      </p:sp>
      <p:cxnSp>
        <p:nvCxnSpPr>
          <p:cNvPr id="470" name="Google Shape;470;p52"/>
          <p:cNvCxnSpPr>
            <a:stCxn id="466" idx="2"/>
            <a:endCxn id="469" idx="1"/>
          </p:cNvCxnSpPr>
          <p:nvPr/>
        </p:nvCxnSpPr>
        <p:spPr>
          <a:xfrm>
            <a:off x="3277650" y="5335938"/>
            <a:ext cx="876600" cy="4140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52"/>
          <p:cNvCxnSpPr>
            <a:stCxn id="469" idx="3"/>
            <a:endCxn id="445" idx="1"/>
          </p:cNvCxnSpPr>
          <p:nvPr/>
        </p:nvCxnSpPr>
        <p:spPr>
          <a:xfrm>
            <a:off x="5537175" y="5749925"/>
            <a:ext cx="3938400" cy="0"/>
          </a:xfrm>
          <a:prstGeom prst="straightConnector1">
            <a:avLst/>
          </a:prstGeom>
          <a:noFill/>
          <a:ln cap="flat" cmpd="sng" w="9525">
            <a:solidFill>
              <a:schemeClr val="dk2"/>
            </a:solidFill>
            <a:prstDash val="solid"/>
            <a:round/>
            <a:headEnd len="med" w="med" type="none"/>
            <a:tailEnd len="med" w="med" type="triangle"/>
          </a:ln>
        </p:spPr>
      </p:cxnSp>
      <p:sp>
        <p:nvSpPr>
          <p:cNvPr id="472" name="Google Shape;472;p52"/>
          <p:cNvSpPr txBox="1"/>
          <p:nvPr/>
        </p:nvSpPr>
        <p:spPr>
          <a:xfrm>
            <a:off x="1398525" y="55546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p:txBody>
      </p:sp>
      <p:cxnSp>
        <p:nvCxnSpPr>
          <p:cNvPr id="473" name="Google Shape;473;p52"/>
          <p:cNvCxnSpPr>
            <a:stCxn id="466" idx="1"/>
            <a:endCxn id="472" idx="0"/>
          </p:cNvCxnSpPr>
          <p:nvPr/>
        </p:nvCxnSpPr>
        <p:spPr>
          <a:xfrm flipH="1">
            <a:off x="1646700" y="4908888"/>
            <a:ext cx="497100" cy="645600"/>
          </a:xfrm>
          <a:prstGeom prst="straightConnector1">
            <a:avLst/>
          </a:prstGeom>
          <a:noFill/>
          <a:ln cap="flat" cmpd="sng" w="9525">
            <a:solidFill>
              <a:schemeClr val="dk2"/>
            </a:solidFill>
            <a:prstDash val="solid"/>
            <a:round/>
            <a:headEnd len="med" w="med" type="none"/>
            <a:tailEnd len="med" w="med" type="triangle"/>
          </a:ln>
        </p:spPr>
      </p:cxnSp>
      <p:sp>
        <p:nvSpPr>
          <p:cNvPr id="474" name="Google Shape;474;p52"/>
          <p:cNvSpPr txBox="1"/>
          <p:nvPr/>
        </p:nvSpPr>
        <p:spPr>
          <a:xfrm>
            <a:off x="1398525" y="49089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5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Schemat blokowy</a:t>
            </a:r>
            <a:endParaRPr b="1" sz="3000">
              <a:latin typeface="Arial"/>
              <a:ea typeface="Arial"/>
              <a:cs typeface="Arial"/>
              <a:sym typeface="Arial"/>
            </a:endParaRPr>
          </a:p>
        </p:txBody>
      </p:sp>
      <p:sp>
        <p:nvSpPr>
          <p:cNvPr id="480" name="Google Shape;480;p5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Schemat blokowy</a:t>
            </a:r>
            <a:endParaRPr>
              <a:latin typeface="Arial"/>
              <a:ea typeface="Arial"/>
              <a:cs typeface="Arial"/>
              <a:sym typeface="Arial"/>
            </a:endParaRPr>
          </a:p>
        </p:txBody>
      </p:sp>
      <p:sp>
        <p:nvSpPr>
          <p:cNvPr id="486" name="Google Shape;486;p54"/>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Sformalizowany zapis</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Częściami składowymi schematów blokowych są proste figury geometryczne, np. prostokąt, romb, koło, równoległobok</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Przepływ z góry na dół</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Wystarczy kartka i coś do pisania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Może występować jako dokumentacja techniczna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Nie wymaga znajomości konkretnego języka programowania</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Należy unikać rysowania przecinających się ścieżek sterowania</a:t>
            </a:r>
            <a:br>
              <a:rPr lang="en-US" sz="2400">
                <a:latin typeface="Arial"/>
                <a:ea typeface="Arial"/>
                <a:cs typeface="Arial"/>
                <a:sym typeface="Arial"/>
              </a:rPr>
            </a:br>
            <a:endParaRPr sz="2400">
              <a:solidFill>
                <a:srgbClr val="51515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Schemat blokowy</a:t>
            </a:r>
            <a:endParaRPr>
              <a:latin typeface="Arial"/>
              <a:ea typeface="Arial"/>
              <a:cs typeface="Arial"/>
              <a:sym typeface="Arial"/>
            </a:endParaRPr>
          </a:p>
        </p:txBody>
      </p:sp>
      <p:sp>
        <p:nvSpPr>
          <p:cNvPr id="492" name="Google Shape;492;p55"/>
          <p:cNvSpPr txBox="1"/>
          <p:nvPr>
            <p:ph idx="4294967295" type="ctrTitle"/>
          </p:nvPr>
        </p:nvSpPr>
        <p:spPr>
          <a:xfrm>
            <a:off x="7641700" y="1072050"/>
            <a:ext cx="3910500" cy="12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blok decyzyjny. Umieszcza się w nim warunek. Wychodzą dwie strzałki. Jedna z etykietą „Tak”, druga „Nie”.</a:t>
            </a:r>
            <a:br>
              <a:rPr lang="en-US" sz="1800">
                <a:latin typeface="Arial"/>
                <a:ea typeface="Arial"/>
                <a:cs typeface="Arial"/>
                <a:sym typeface="Arial"/>
              </a:rPr>
            </a:br>
            <a:endParaRPr sz="1800">
              <a:latin typeface="Arial"/>
              <a:ea typeface="Arial"/>
              <a:cs typeface="Arial"/>
              <a:sym typeface="Arial"/>
            </a:endParaRPr>
          </a:p>
        </p:txBody>
      </p:sp>
      <p:cxnSp>
        <p:nvCxnSpPr>
          <p:cNvPr id="493" name="Google Shape;493;p55"/>
          <p:cNvCxnSpPr/>
          <p:nvPr/>
        </p:nvCxnSpPr>
        <p:spPr>
          <a:xfrm>
            <a:off x="1041300" y="1155200"/>
            <a:ext cx="8100" cy="821700"/>
          </a:xfrm>
          <a:prstGeom prst="straightConnector1">
            <a:avLst/>
          </a:prstGeom>
          <a:noFill/>
          <a:ln cap="flat" cmpd="sng" w="9525">
            <a:solidFill>
              <a:schemeClr val="dk2"/>
            </a:solidFill>
            <a:prstDash val="solid"/>
            <a:round/>
            <a:headEnd len="med" w="med" type="none"/>
            <a:tailEnd len="med" w="med" type="triangle"/>
          </a:ln>
        </p:spPr>
      </p:cxnSp>
      <p:sp>
        <p:nvSpPr>
          <p:cNvPr id="494" name="Google Shape;494;p55"/>
          <p:cNvSpPr txBox="1"/>
          <p:nvPr>
            <p:ph idx="4294967295" type="ctrTitle"/>
          </p:nvPr>
        </p:nvSpPr>
        <p:spPr>
          <a:xfrm>
            <a:off x="2067625" y="2571900"/>
            <a:ext cx="3179700" cy="17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początek lub koniec algorytmu. W każdym algorytmie musi się znaleźć dokładnie jedna taka figura z napisem "Start" oraz "Koniec"</a:t>
            </a:r>
            <a:endParaRPr sz="1800">
              <a:latin typeface="Arial"/>
              <a:ea typeface="Arial"/>
              <a:cs typeface="Arial"/>
              <a:sym typeface="Arial"/>
            </a:endParaRPr>
          </a:p>
        </p:txBody>
      </p:sp>
      <p:sp>
        <p:nvSpPr>
          <p:cNvPr id="495" name="Google Shape;495;p55"/>
          <p:cNvSpPr txBox="1"/>
          <p:nvPr>
            <p:ph idx="4294967295" type="ctrTitle"/>
          </p:nvPr>
        </p:nvSpPr>
        <p:spPr>
          <a:xfrm>
            <a:off x="2117700" y="4787450"/>
            <a:ext cx="3259800" cy="1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proces. Umieszczamy tu np. obliczenia, podstawienia.</a:t>
            </a:r>
            <a:endParaRPr sz="1800">
              <a:latin typeface="Arial"/>
              <a:ea typeface="Arial"/>
              <a:cs typeface="Arial"/>
              <a:sym typeface="Arial"/>
            </a:endParaRPr>
          </a:p>
        </p:txBody>
      </p:sp>
      <p:sp>
        <p:nvSpPr>
          <p:cNvPr id="496" name="Google Shape;496;p55"/>
          <p:cNvSpPr/>
          <p:nvPr/>
        </p:nvSpPr>
        <p:spPr>
          <a:xfrm>
            <a:off x="504425" y="3184950"/>
            <a:ext cx="1179900" cy="48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5"/>
          <p:cNvSpPr/>
          <p:nvPr/>
        </p:nvSpPr>
        <p:spPr>
          <a:xfrm>
            <a:off x="536975" y="5074850"/>
            <a:ext cx="1244700" cy="48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5"/>
          <p:cNvSpPr/>
          <p:nvPr/>
        </p:nvSpPr>
        <p:spPr>
          <a:xfrm>
            <a:off x="6182775" y="1297200"/>
            <a:ext cx="1138800" cy="771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5"/>
          <p:cNvSpPr txBox="1"/>
          <p:nvPr>
            <p:ph idx="4294967295" type="ctrTitle"/>
          </p:nvPr>
        </p:nvSpPr>
        <p:spPr>
          <a:xfrm>
            <a:off x="7737250" y="2606425"/>
            <a:ext cx="3719400" cy="9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Używany do instrukcji </a:t>
            </a:r>
            <a:r>
              <a:rPr lang="en-US" sz="1800">
                <a:latin typeface="Arial"/>
                <a:ea typeface="Arial"/>
                <a:cs typeface="Arial"/>
                <a:sym typeface="Arial"/>
              </a:rPr>
              <a:t>wejścia </a:t>
            </a:r>
            <a:r>
              <a:rPr lang="en-US" sz="1800">
                <a:latin typeface="Arial"/>
                <a:ea typeface="Arial"/>
                <a:cs typeface="Arial"/>
                <a:sym typeface="Arial"/>
              </a:rPr>
              <a:t>/ </a:t>
            </a:r>
            <a:r>
              <a:rPr lang="en-US" sz="1800">
                <a:latin typeface="Arial"/>
                <a:ea typeface="Arial"/>
                <a:cs typeface="Arial"/>
                <a:sym typeface="Arial"/>
              </a:rPr>
              <a:t>wyjścia </a:t>
            </a:r>
            <a:r>
              <a:rPr lang="en-US" sz="1800">
                <a:latin typeface="Arial"/>
                <a:ea typeface="Arial"/>
                <a:cs typeface="Arial"/>
                <a:sym typeface="Arial"/>
              </a:rPr>
              <a:t>danych, np. czytaj x, drukuj x na ekranie.</a:t>
            </a:r>
            <a:endParaRPr sz="1800">
              <a:latin typeface="Arial"/>
              <a:ea typeface="Arial"/>
              <a:cs typeface="Arial"/>
              <a:sym typeface="Arial"/>
            </a:endParaRPr>
          </a:p>
        </p:txBody>
      </p:sp>
      <p:sp>
        <p:nvSpPr>
          <p:cNvPr id="500" name="Google Shape;500;p55"/>
          <p:cNvSpPr/>
          <p:nvPr/>
        </p:nvSpPr>
        <p:spPr>
          <a:xfrm>
            <a:off x="6162225" y="2692675"/>
            <a:ext cx="1179900" cy="8217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5"/>
          <p:cNvSpPr/>
          <p:nvPr/>
        </p:nvSpPr>
        <p:spPr>
          <a:xfrm>
            <a:off x="6215325" y="4015550"/>
            <a:ext cx="1179900" cy="771900"/>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5"/>
          <p:cNvSpPr txBox="1"/>
          <p:nvPr>
            <p:ph idx="4294967295" type="ctrTitle"/>
          </p:nvPr>
        </p:nvSpPr>
        <p:spPr>
          <a:xfrm>
            <a:off x="7737250" y="3870050"/>
            <a:ext cx="3719400" cy="1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proces który jest już zdefiniowany wcześniej i nie podlega opisowi w tym algorytmie.</a:t>
            </a:r>
            <a:endParaRPr sz="1800">
              <a:latin typeface="Arial"/>
              <a:ea typeface="Arial"/>
              <a:cs typeface="Arial"/>
              <a:sym typeface="Arial"/>
            </a:endParaRPr>
          </a:p>
        </p:txBody>
      </p:sp>
      <p:sp>
        <p:nvSpPr>
          <p:cNvPr id="503" name="Google Shape;503;p55"/>
          <p:cNvSpPr txBox="1"/>
          <p:nvPr>
            <p:ph idx="4294967295" type="ctrTitle"/>
          </p:nvPr>
        </p:nvSpPr>
        <p:spPr>
          <a:xfrm>
            <a:off x="7737250" y="5340850"/>
            <a:ext cx="37194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łącznik stronicowy.</a:t>
            </a:r>
            <a:endParaRPr sz="1800">
              <a:latin typeface="Arial"/>
              <a:ea typeface="Arial"/>
              <a:cs typeface="Arial"/>
              <a:sym typeface="Arial"/>
            </a:endParaRPr>
          </a:p>
        </p:txBody>
      </p:sp>
      <p:sp>
        <p:nvSpPr>
          <p:cNvPr id="504" name="Google Shape;504;p55"/>
          <p:cNvSpPr/>
          <p:nvPr/>
        </p:nvSpPr>
        <p:spPr>
          <a:xfrm>
            <a:off x="6500025" y="5361100"/>
            <a:ext cx="504300" cy="447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r>
              <a:rPr lang="en-US" sz="3600">
                <a:solidFill>
                  <a:schemeClr val="accent3"/>
                </a:solidFill>
                <a:latin typeface="Arial"/>
                <a:ea typeface="Arial"/>
                <a:cs typeface="Arial"/>
                <a:sym typeface="Arial"/>
              </a:rPr>
              <a:t> - lucidchart.com</a:t>
            </a:r>
            <a:endParaRPr sz="2400">
              <a:solidFill>
                <a:schemeClr val="accent3"/>
              </a:solidFill>
              <a:latin typeface="Arial"/>
              <a:ea typeface="Arial"/>
              <a:cs typeface="Arial"/>
              <a:sym typeface="Arial"/>
            </a:endParaRPr>
          </a:p>
        </p:txBody>
      </p:sp>
      <p:sp>
        <p:nvSpPr>
          <p:cNvPr id="510" name="Google Shape;510;p56"/>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latin typeface="Arial"/>
                <a:ea typeface="Arial"/>
                <a:cs typeface="Arial"/>
                <a:sym typeface="Arial"/>
              </a:rPr>
              <a:t>Zbuduj schemat blokowy dla algorytmu:</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który pozwoli przygotować Ci Twoją ulubioną potrawę</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liczącego silnię podanej liczby</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wczytującego liczby z wejścia aż do chwili gdy podana liczba jest równa zero, a następnie wyświetlającego sumę i średnią arytmetyczną tych liczb</a:t>
            </a:r>
            <a:endParaRPr sz="3600">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Algorytmika</a:t>
            </a:r>
            <a:endParaRPr>
              <a:latin typeface="Arial"/>
              <a:ea typeface="Arial"/>
              <a:cs typeface="Arial"/>
              <a:sym typeface="Arial"/>
            </a:endParaRPr>
          </a:p>
        </p:txBody>
      </p:sp>
      <p:sp>
        <p:nvSpPr>
          <p:cNvPr id="516" name="Google Shape;516;p5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nauka o algorytmach</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występuje w informatyce, cybernetyce, matematyce, naukach przyrodniczych i wielu innych</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Przykładowe typy algorytmów: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genetyczne</a:t>
            </a:r>
            <a:r>
              <a:rPr lang="en-US" sz="2400">
                <a:latin typeface="Arial"/>
                <a:ea typeface="Arial"/>
                <a:cs typeface="Arial"/>
                <a:sym typeface="Arial"/>
              </a:rPr>
              <a:t> </a:t>
            </a:r>
            <a:r>
              <a:rPr lang="en-US" sz="2400">
                <a:solidFill>
                  <a:srgbClr val="515151"/>
                </a:solidFill>
                <a:latin typeface="Arial"/>
                <a:ea typeface="Arial"/>
                <a:cs typeface="Arial"/>
                <a:sym typeface="Arial"/>
              </a:rPr>
              <a:t>- są w stanie same się rozwijać i uczyć na podstawie własnych błędów</a:t>
            </a:r>
            <a:endParaRPr sz="2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sztucznej inteligencji</a:t>
            </a:r>
            <a:r>
              <a:rPr lang="en-US" sz="2400">
                <a:latin typeface="Arial"/>
                <a:ea typeface="Arial"/>
                <a:cs typeface="Arial"/>
                <a:sym typeface="Arial"/>
              </a:rPr>
              <a:t> </a:t>
            </a:r>
            <a:r>
              <a:rPr lang="en-US" sz="2400">
                <a:solidFill>
                  <a:srgbClr val="515151"/>
                </a:solidFill>
                <a:latin typeface="Arial"/>
                <a:ea typeface="Arial"/>
                <a:cs typeface="Arial"/>
                <a:sym typeface="Arial"/>
              </a:rPr>
              <a:t>- uczą się jak działać lepiej, poprawiają siebie same</a:t>
            </a:r>
            <a:endParaRPr sz="2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wykorzystujące uczenie maszynowe</a:t>
            </a:r>
            <a:r>
              <a:rPr lang="en-US" sz="2400">
                <a:latin typeface="Arial"/>
                <a:ea typeface="Arial"/>
                <a:cs typeface="Arial"/>
                <a:sym typeface="Arial"/>
              </a:rPr>
              <a:t> </a:t>
            </a:r>
            <a:r>
              <a:rPr lang="en-US" sz="2400">
                <a:solidFill>
                  <a:srgbClr val="515151"/>
                </a:solidFill>
                <a:latin typeface="Arial"/>
                <a:ea typeface="Arial"/>
                <a:cs typeface="Arial"/>
                <a:sym typeface="Arial"/>
              </a:rPr>
              <a:t>- potrafią wyciągać wnioski na podstawie dostarczonych danych</a:t>
            </a:r>
            <a:endParaRPr sz="2400">
              <a:solidFill>
                <a:srgbClr val="51515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Algorytmika - po co?</a:t>
            </a:r>
            <a:endParaRPr>
              <a:latin typeface="Arial"/>
              <a:ea typeface="Arial"/>
              <a:cs typeface="Arial"/>
              <a:sym typeface="Arial"/>
            </a:endParaRPr>
          </a:p>
        </p:txBody>
      </p:sp>
      <p:sp>
        <p:nvSpPr>
          <p:cNvPr id="522" name="Google Shape;522;p58"/>
          <p:cNvSpPr txBox="1"/>
          <p:nvPr>
            <p:ph idx="4294967295" type="ctrTitle"/>
          </p:nvPr>
        </p:nvSpPr>
        <p:spPr>
          <a:xfrm>
            <a:off x="648450" y="1948650"/>
            <a:ext cx="10895100" cy="2960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42719B"/>
              </a:buClr>
              <a:buSzPts val="3600"/>
              <a:buFont typeface="Arial"/>
              <a:buChar char="●"/>
            </a:pPr>
            <a:r>
              <a:rPr lang="en-US" sz="3600">
                <a:solidFill>
                  <a:srgbClr val="42719B"/>
                </a:solidFill>
                <a:latin typeface="Arial"/>
                <a:ea typeface="Arial"/>
                <a:cs typeface="Arial"/>
                <a:sym typeface="Arial"/>
              </a:rPr>
              <a:t>ułatwia pracę - dzieli ją na etapy</a:t>
            </a:r>
            <a:endParaRPr sz="3600">
              <a:solidFill>
                <a:srgbClr val="42719B"/>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a:solidFill>
                  <a:srgbClr val="009881"/>
                </a:solidFill>
                <a:latin typeface="Arial"/>
                <a:ea typeface="Arial"/>
                <a:cs typeface="Arial"/>
                <a:sym typeface="Arial"/>
              </a:rPr>
              <a:t>pomaga zrozumieć sposób "myślenia" komputera</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85BC20"/>
              </a:buClr>
              <a:buSzPts val="3600"/>
              <a:buFont typeface="Arial"/>
              <a:buChar char="●"/>
            </a:pPr>
            <a:r>
              <a:rPr lang="en-US" sz="3600">
                <a:solidFill>
                  <a:srgbClr val="85BC20"/>
                </a:solidFill>
                <a:latin typeface="Arial"/>
                <a:ea typeface="Arial"/>
                <a:cs typeface="Arial"/>
                <a:sym typeface="Arial"/>
              </a:rPr>
              <a:t>uczy tworzyć perfekcyjny kod</a:t>
            </a:r>
            <a:endParaRPr sz="3600">
              <a:solidFill>
                <a:srgbClr val="85BC20"/>
              </a:solidFill>
              <a:latin typeface="Arial"/>
              <a:ea typeface="Arial"/>
              <a:cs typeface="Arial"/>
              <a:sym typeface="Arial"/>
            </a:endParaRPr>
          </a:p>
          <a:p>
            <a:pPr indent="-457200" lvl="0" marL="457200" rtl="0" algn="l">
              <a:spcBef>
                <a:spcPts val="0"/>
              </a:spcBef>
              <a:spcAft>
                <a:spcPts val="0"/>
              </a:spcAft>
              <a:buClr>
                <a:srgbClr val="775973"/>
              </a:buClr>
              <a:buSzPts val="3600"/>
              <a:buFont typeface="Arial"/>
              <a:buChar char="●"/>
            </a:pPr>
            <a:r>
              <a:rPr lang="en-US" sz="3600">
                <a:solidFill>
                  <a:srgbClr val="775973"/>
                </a:solidFill>
                <a:latin typeface="Arial"/>
                <a:ea typeface="Arial"/>
                <a:cs typeface="Arial"/>
                <a:sym typeface="Arial"/>
              </a:rPr>
              <a:t>pozwala wyznaczać cele</a:t>
            </a:r>
            <a:endParaRPr sz="3600">
              <a:solidFill>
                <a:srgbClr val="775973"/>
              </a:solidFill>
              <a:latin typeface="Arial"/>
              <a:ea typeface="Arial"/>
              <a:cs typeface="Arial"/>
              <a:sym typeface="Arial"/>
            </a:endParaRPr>
          </a:p>
          <a:p>
            <a:pPr indent="-457200" lvl="0" marL="457200" rtl="0" algn="l">
              <a:spcBef>
                <a:spcPts val="0"/>
              </a:spcBef>
              <a:spcAft>
                <a:spcPts val="0"/>
              </a:spcAft>
              <a:buClr>
                <a:srgbClr val="515151"/>
              </a:buClr>
              <a:buSzPts val="3600"/>
              <a:buFont typeface="Arial"/>
              <a:buChar char="●"/>
            </a:pPr>
            <a:r>
              <a:rPr lang="en-US" sz="3600">
                <a:solidFill>
                  <a:srgbClr val="515151"/>
                </a:solidFill>
                <a:latin typeface="Arial"/>
                <a:ea typeface="Arial"/>
                <a:cs typeface="Arial"/>
                <a:sym typeface="Arial"/>
              </a:rPr>
              <a:t>pozwala opracować skrypt</a:t>
            </a:r>
            <a:endParaRPr sz="3600">
              <a:solidFill>
                <a:srgbClr val="51515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Turing</a:t>
            </a:r>
            <a:endParaRPr>
              <a:latin typeface="Arial"/>
              <a:ea typeface="Arial"/>
              <a:cs typeface="Arial"/>
              <a:sym typeface="Arial"/>
            </a:endParaRPr>
          </a:p>
        </p:txBody>
      </p:sp>
      <p:sp>
        <p:nvSpPr>
          <p:cNvPr id="528" name="Google Shape;528;p59"/>
          <p:cNvSpPr txBox="1"/>
          <p:nvPr>
            <p:ph idx="4294967295" type="ctrTitle"/>
          </p:nvPr>
        </p:nvSpPr>
        <p:spPr>
          <a:xfrm>
            <a:off x="105750" y="963000"/>
            <a:ext cx="89568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angielski matematyk i kryptolog</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twórca "bomby Turinga" (</a:t>
            </a:r>
            <a:r>
              <a:rPr lang="en-US" sz="2400">
                <a:solidFill>
                  <a:srgbClr val="009881"/>
                </a:solidFill>
                <a:latin typeface="Arial"/>
                <a:ea typeface="Arial"/>
                <a:cs typeface="Arial"/>
                <a:sym typeface="Arial"/>
              </a:rPr>
              <a:t>Enigma</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uważany za ojca informatyki i sztucznej inteligencji</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twórca </a:t>
            </a:r>
            <a:r>
              <a:rPr lang="en-US" sz="2400">
                <a:solidFill>
                  <a:srgbClr val="85BC20"/>
                </a:solidFill>
                <a:latin typeface="Arial"/>
                <a:ea typeface="Arial"/>
                <a:cs typeface="Arial"/>
                <a:sym typeface="Arial"/>
              </a:rPr>
              <a:t>Maszyny Turinga</a:t>
            </a:r>
            <a:r>
              <a:rPr lang="en-US" sz="2400">
                <a:latin typeface="Arial"/>
                <a:ea typeface="Arial"/>
                <a:cs typeface="Arial"/>
                <a:sym typeface="Arial"/>
              </a:rPr>
              <a:t> (abstrakcyjny model komputera służący do rozwiązywania algorytmów) - większość dzisiejszych komputerów wykorzystuje ten model</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a:t>
            </a:r>
            <a:r>
              <a:rPr lang="en-US" sz="2400">
                <a:solidFill>
                  <a:srgbClr val="775973"/>
                </a:solidFill>
                <a:latin typeface="Arial"/>
                <a:ea typeface="Arial"/>
                <a:cs typeface="Arial"/>
                <a:sym typeface="Arial"/>
              </a:rPr>
              <a:t>Test Turinga</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1800">
                <a:solidFill>
                  <a:srgbClr val="45818E"/>
                </a:solidFill>
                <a:latin typeface="Arial"/>
                <a:ea typeface="Arial"/>
                <a:cs typeface="Arial"/>
                <a:sym typeface="Arial"/>
              </a:rPr>
              <a:t>P</a:t>
            </a:r>
            <a:r>
              <a:rPr lang="en-US" sz="1800">
                <a:solidFill>
                  <a:srgbClr val="45818E"/>
                </a:solidFill>
                <a:latin typeface="Arial"/>
                <a:ea typeface="Arial"/>
                <a:cs typeface="Arial"/>
                <a:sym typeface="Arial"/>
              </a:rPr>
              <a:t>rzy zwłokach Turinga znaleziono nadgryzione jabłko i słój z cyjankiem potasu!</a:t>
            </a:r>
            <a:endParaRPr sz="1800">
              <a:solidFill>
                <a:srgbClr val="45818E"/>
              </a:solidFill>
              <a:latin typeface="Arial"/>
              <a:ea typeface="Arial"/>
              <a:cs typeface="Arial"/>
              <a:sym typeface="Arial"/>
            </a:endParaRPr>
          </a:p>
          <a:p>
            <a:pPr indent="0" lvl="0" marL="0" rtl="0" algn="l">
              <a:spcBef>
                <a:spcPts val="0"/>
              </a:spcBef>
              <a:spcAft>
                <a:spcPts val="0"/>
              </a:spcAft>
              <a:buNone/>
            </a:pPr>
            <a:r>
              <a:rPr lang="en-US" sz="1800">
                <a:solidFill>
                  <a:srgbClr val="45818E"/>
                </a:solidFill>
                <a:latin typeface="Arial"/>
                <a:ea typeface="Arial"/>
                <a:cs typeface="Arial"/>
                <a:sym typeface="Arial"/>
              </a:rPr>
              <a:t>"Gra Tajemnic"</a:t>
            </a:r>
            <a:endParaRPr sz="1800">
              <a:solidFill>
                <a:srgbClr val="45818E"/>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pic>
        <p:nvPicPr>
          <p:cNvPr id="529" name="Google Shape;529;p59"/>
          <p:cNvPicPr preferRelativeResize="0"/>
          <p:nvPr/>
        </p:nvPicPr>
        <p:blipFill>
          <a:blip r:embed="rId3">
            <a:alphaModFix/>
          </a:blip>
          <a:stretch>
            <a:fillRect/>
          </a:stretch>
        </p:blipFill>
        <p:spPr>
          <a:xfrm>
            <a:off x="9190625" y="1129800"/>
            <a:ext cx="2705100" cy="285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310" name="Google Shape;310;p33"/>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wyrażenia regularne</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pseudokod</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algorytmika</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złożoność obliczeniowa</a:t>
            </a: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"Innowatorzy" - Walter Isaacson</a:t>
            </a:r>
            <a:endParaRPr>
              <a:latin typeface="Arial"/>
              <a:ea typeface="Arial"/>
              <a:cs typeface="Arial"/>
              <a:sym typeface="Arial"/>
            </a:endParaRPr>
          </a:p>
        </p:txBody>
      </p:sp>
      <p:pic>
        <p:nvPicPr>
          <p:cNvPr id="535" name="Google Shape;535;p60"/>
          <p:cNvPicPr preferRelativeResize="0"/>
          <p:nvPr/>
        </p:nvPicPr>
        <p:blipFill>
          <a:blip r:embed="rId3">
            <a:alphaModFix/>
          </a:blip>
          <a:stretch>
            <a:fillRect/>
          </a:stretch>
        </p:blipFill>
        <p:spPr>
          <a:xfrm>
            <a:off x="4683675" y="1172349"/>
            <a:ext cx="2824650" cy="4228518"/>
          </a:xfrm>
          <a:prstGeom prst="rect">
            <a:avLst/>
          </a:prstGeom>
          <a:noFill/>
          <a:ln>
            <a:noFill/>
          </a:ln>
        </p:spPr>
      </p:pic>
      <p:sp>
        <p:nvSpPr>
          <p:cNvPr id="536" name="Google Shape;536;p60"/>
          <p:cNvSpPr txBox="1"/>
          <p:nvPr/>
        </p:nvSpPr>
        <p:spPr>
          <a:xfrm>
            <a:off x="4094700" y="5515700"/>
            <a:ext cx="40026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009881"/>
                </a:solidFill>
                <a:hlinkClick r:id="rId4"/>
              </a:rPr>
              <a:t>https://audioteka.com/pl/audiobook/innowatorzy</a:t>
            </a:r>
            <a:endParaRPr>
              <a:solidFill>
                <a:srgbClr val="00988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"Wprowadzenie do algorytmów"</a:t>
            </a:r>
            <a:endParaRPr>
              <a:latin typeface="Arial"/>
              <a:ea typeface="Arial"/>
              <a:cs typeface="Arial"/>
              <a:sym typeface="Arial"/>
            </a:endParaRPr>
          </a:p>
        </p:txBody>
      </p:sp>
      <p:sp>
        <p:nvSpPr>
          <p:cNvPr id="542" name="Google Shape;542;p61"/>
          <p:cNvSpPr txBox="1"/>
          <p:nvPr/>
        </p:nvSpPr>
        <p:spPr>
          <a:xfrm>
            <a:off x="4746900" y="5548225"/>
            <a:ext cx="26982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009881"/>
                </a:solidFill>
                <a:hlinkClick r:id="rId3"/>
              </a:rPr>
              <a:t>https://www.ceneo.pl/16684097</a:t>
            </a:r>
            <a:endParaRPr>
              <a:solidFill>
                <a:srgbClr val="009881"/>
              </a:solidFill>
            </a:endParaRPr>
          </a:p>
        </p:txBody>
      </p:sp>
      <p:pic>
        <p:nvPicPr>
          <p:cNvPr id="543" name="Google Shape;543;p61"/>
          <p:cNvPicPr preferRelativeResize="0"/>
          <p:nvPr/>
        </p:nvPicPr>
        <p:blipFill>
          <a:blip r:embed="rId4">
            <a:alphaModFix/>
          </a:blip>
          <a:stretch>
            <a:fillRect/>
          </a:stretch>
        </p:blipFill>
        <p:spPr>
          <a:xfrm>
            <a:off x="4672062" y="1155225"/>
            <a:ext cx="2847875" cy="4311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Klasyfikacje algorytmów</a:t>
            </a:r>
            <a:endParaRPr b="1" sz="3000">
              <a:latin typeface="Arial"/>
              <a:ea typeface="Arial"/>
              <a:cs typeface="Arial"/>
              <a:sym typeface="Arial"/>
            </a:endParaRPr>
          </a:p>
        </p:txBody>
      </p:sp>
      <p:sp>
        <p:nvSpPr>
          <p:cNvPr id="549" name="Google Shape;549;p6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6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Klasyfikacje algorytmów</a:t>
            </a:r>
            <a:endParaRPr>
              <a:latin typeface="Arial"/>
              <a:ea typeface="Arial"/>
              <a:cs typeface="Arial"/>
              <a:sym typeface="Arial"/>
            </a:endParaRPr>
          </a:p>
        </p:txBody>
      </p:sp>
      <p:sp>
        <p:nvSpPr>
          <p:cNvPr id="555" name="Google Shape;555;p6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dziel i zwyciężaj</a:t>
            </a:r>
            <a:r>
              <a:rPr lang="en-US" sz="2400">
                <a:latin typeface="Arial"/>
                <a:ea typeface="Arial"/>
                <a:cs typeface="Arial"/>
                <a:sym typeface="Arial"/>
              </a:rPr>
              <a:t> - </a:t>
            </a:r>
            <a:r>
              <a:rPr lang="en-US" sz="2400">
                <a:solidFill>
                  <a:srgbClr val="42719B"/>
                </a:solidFill>
                <a:latin typeface="Arial"/>
                <a:ea typeface="Arial"/>
                <a:cs typeface="Arial"/>
                <a:sym typeface="Arial"/>
              </a:rPr>
              <a:t>dzielimy problem na kilka mniejszych, a te znowu dzielimy, aż ich rozwiązania staną się oczywiste</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programowanie dynamiczne</a:t>
            </a:r>
            <a:r>
              <a:rPr lang="en-US" sz="2400">
                <a:latin typeface="Arial"/>
                <a:ea typeface="Arial"/>
                <a:cs typeface="Arial"/>
                <a:sym typeface="Arial"/>
              </a:rPr>
              <a:t> - </a:t>
            </a:r>
            <a:r>
              <a:rPr lang="en-US" sz="2400">
                <a:solidFill>
                  <a:srgbClr val="42719B"/>
                </a:solidFill>
                <a:latin typeface="Arial"/>
                <a:ea typeface="Arial"/>
                <a:cs typeface="Arial"/>
                <a:sym typeface="Arial"/>
              </a:rPr>
              <a:t>problem dzielony jest na kilka, ważność każdego z nich jest oceniana i po pewnym wnioskowaniu wyniki analizy niektórych prostszych zagadnień wykorzystuje się do rozwiązania</a:t>
            </a:r>
            <a:br>
              <a:rPr lang="en-US" sz="2400">
                <a:solidFill>
                  <a:srgbClr val="42719B"/>
                </a:solidFill>
                <a:latin typeface="Arial"/>
                <a:ea typeface="Arial"/>
                <a:cs typeface="Arial"/>
                <a:sym typeface="Arial"/>
              </a:rPr>
            </a:br>
            <a:r>
              <a:rPr lang="en-US" sz="2400">
                <a:solidFill>
                  <a:srgbClr val="42719B"/>
                </a:solidFill>
                <a:latin typeface="Arial"/>
                <a:ea typeface="Arial"/>
                <a:cs typeface="Arial"/>
                <a:sym typeface="Arial"/>
              </a:rPr>
              <a:t>głównego problemu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metody zachłanne</a:t>
            </a:r>
            <a:r>
              <a:rPr lang="en-US" sz="2400">
                <a:latin typeface="Arial"/>
                <a:ea typeface="Arial"/>
                <a:cs typeface="Arial"/>
                <a:sym typeface="Arial"/>
              </a:rPr>
              <a:t> - </a:t>
            </a:r>
            <a:r>
              <a:rPr lang="en-US" sz="2400">
                <a:solidFill>
                  <a:srgbClr val="42719B"/>
                </a:solidFill>
                <a:latin typeface="Arial"/>
                <a:ea typeface="Arial"/>
                <a:cs typeface="Arial"/>
                <a:sym typeface="Arial"/>
              </a:rPr>
              <a:t>nie analizujemy podproblemów dokładnie, tylko wybieramy najbardziej obiecującą w danym momencie drogę rozwiązania</a:t>
            </a:r>
            <a:endParaRPr sz="2400">
              <a:solidFill>
                <a:srgbClr val="42719B"/>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Klasyfikacje algorytmów</a:t>
            </a:r>
            <a:endParaRPr>
              <a:latin typeface="Arial"/>
              <a:ea typeface="Arial"/>
              <a:cs typeface="Arial"/>
              <a:sym typeface="Arial"/>
            </a:endParaRPr>
          </a:p>
        </p:txBody>
      </p:sp>
      <p:sp>
        <p:nvSpPr>
          <p:cNvPr id="561" name="Google Shape;561;p64"/>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programowanie liniowe</a:t>
            </a:r>
            <a:r>
              <a:rPr lang="en-US" sz="2400">
                <a:latin typeface="Arial"/>
                <a:ea typeface="Arial"/>
                <a:cs typeface="Arial"/>
                <a:sym typeface="Arial"/>
              </a:rPr>
              <a:t> - </a:t>
            </a:r>
            <a:r>
              <a:rPr lang="en-US" sz="2400">
                <a:solidFill>
                  <a:srgbClr val="42719B"/>
                </a:solidFill>
                <a:latin typeface="Arial"/>
                <a:ea typeface="Arial"/>
                <a:cs typeface="Arial"/>
                <a:sym typeface="Arial"/>
              </a:rPr>
              <a:t>oceniamy rozwiązanie problemu przez pewną funkcję jakości i szukamy jej minimum</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wyszukiwanie wyczerpujące</a:t>
            </a:r>
            <a:r>
              <a:rPr lang="en-US" sz="2400">
                <a:latin typeface="Arial"/>
                <a:ea typeface="Arial"/>
                <a:cs typeface="Arial"/>
                <a:sym typeface="Arial"/>
              </a:rPr>
              <a:t> - </a:t>
            </a:r>
            <a:r>
              <a:rPr lang="en-US" sz="2400">
                <a:solidFill>
                  <a:srgbClr val="42719B"/>
                </a:solidFill>
                <a:latin typeface="Arial"/>
                <a:ea typeface="Arial"/>
                <a:cs typeface="Arial"/>
                <a:sym typeface="Arial"/>
              </a:rPr>
              <a:t>przeszukujemy zbiór danych, aż do momentu </a:t>
            </a:r>
            <a:r>
              <a:rPr lang="en-US" sz="2400">
                <a:solidFill>
                  <a:srgbClr val="42719B"/>
                </a:solidFill>
                <a:latin typeface="Arial"/>
                <a:ea typeface="Arial"/>
                <a:cs typeface="Arial"/>
                <a:sym typeface="Arial"/>
              </a:rPr>
              <a:t>znalezienia</a:t>
            </a:r>
            <a:r>
              <a:rPr lang="en-US" sz="2400">
                <a:solidFill>
                  <a:srgbClr val="42719B"/>
                </a:solidFill>
                <a:latin typeface="Arial"/>
                <a:ea typeface="Arial"/>
                <a:cs typeface="Arial"/>
                <a:sym typeface="Arial"/>
              </a:rPr>
              <a:t> rozwiązania</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heurystyka</a:t>
            </a:r>
            <a:r>
              <a:rPr lang="en-US" sz="2400">
                <a:latin typeface="Arial"/>
                <a:ea typeface="Arial"/>
                <a:cs typeface="Arial"/>
                <a:sym typeface="Arial"/>
              </a:rPr>
              <a:t> - </a:t>
            </a:r>
            <a:r>
              <a:rPr lang="en-US" sz="2400">
                <a:solidFill>
                  <a:srgbClr val="42719B"/>
                </a:solidFill>
                <a:latin typeface="Arial"/>
                <a:ea typeface="Arial"/>
                <a:cs typeface="Arial"/>
                <a:sym typeface="Arial"/>
              </a:rPr>
              <a:t>człowiek na podstawie swojego doświadczenia tworzy algorytm, który działa w najbardziej prawdopodobnych warunkach, rozwiązanie zawsze jest przybliżone</a:t>
            </a:r>
            <a:endParaRPr sz="2400">
              <a:solidFill>
                <a:srgbClr val="42719B"/>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6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Techniki implementacji</a:t>
            </a:r>
            <a:endParaRPr b="1" sz="3000">
              <a:latin typeface="Arial"/>
              <a:ea typeface="Arial"/>
              <a:cs typeface="Arial"/>
              <a:sym typeface="Arial"/>
            </a:endParaRPr>
          </a:p>
        </p:txBody>
      </p:sp>
      <p:sp>
        <p:nvSpPr>
          <p:cNvPr id="567" name="Google Shape;567;p6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Techniki implementacji</a:t>
            </a:r>
            <a:endParaRPr>
              <a:latin typeface="Arial"/>
              <a:ea typeface="Arial"/>
              <a:cs typeface="Arial"/>
              <a:sym typeface="Arial"/>
            </a:endParaRPr>
          </a:p>
        </p:txBody>
      </p:sp>
      <p:sp>
        <p:nvSpPr>
          <p:cNvPr id="573" name="Google Shape;573;p66"/>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proceduralność</a:t>
            </a:r>
            <a:r>
              <a:rPr lang="en-US" sz="2400">
                <a:latin typeface="Arial"/>
                <a:ea typeface="Arial"/>
                <a:cs typeface="Arial"/>
                <a:sym typeface="Arial"/>
              </a:rPr>
              <a:t> – </a:t>
            </a:r>
            <a:r>
              <a:rPr lang="en-US" sz="2400">
                <a:solidFill>
                  <a:srgbClr val="42719B"/>
                </a:solidFill>
                <a:latin typeface="Arial"/>
                <a:ea typeface="Arial"/>
                <a:cs typeface="Arial"/>
                <a:sym typeface="Arial"/>
              </a:rPr>
              <a:t>algorytm dzielimy na szereg podstawowych procedur, wiele algorytmów współdzieli wspólne biblioteki standardowych procedur, z których są one wywoływane w razie potrzeby</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sekwencyjna</a:t>
            </a:r>
            <a:r>
              <a:rPr lang="en-US" sz="2400">
                <a:latin typeface="Arial"/>
                <a:ea typeface="Arial"/>
                <a:cs typeface="Arial"/>
                <a:sym typeface="Arial"/>
              </a:rPr>
              <a:t> – </a:t>
            </a:r>
            <a:r>
              <a:rPr lang="en-US" sz="2400">
                <a:solidFill>
                  <a:srgbClr val="42719B"/>
                </a:solidFill>
                <a:latin typeface="Arial"/>
                <a:ea typeface="Arial"/>
                <a:cs typeface="Arial"/>
                <a:sym typeface="Arial"/>
              </a:rPr>
              <a:t>wykonywanie poszczególnych procedur algorytmu, według kolejności ich wywołań, naraz pracuje tylko jedna procedura</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wielowątkowa</a:t>
            </a:r>
            <a:r>
              <a:rPr lang="en-US" sz="2400">
                <a:latin typeface="Arial"/>
                <a:ea typeface="Arial"/>
                <a:cs typeface="Arial"/>
                <a:sym typeface="Arial"/>
              </a:rPr>
              <a:t> – </a:t>
            </a:r>
            <a:r>
              <a:rPr lang="en-US" sz="2400">
                <a:solidFill>
                  <a:srgbClr val="42719B"/>
                </a:solidFill>
                <a:latin typeface="Arial"/>
                <a:ea typeface="Arial"/>
                <a:cs typeface="Arial"/>
                <a:sym typeface="Arial"/>
              </a:rPr>
              <a:t>procedury wykonywane są sekwencyjnie, lecz kolejność ich wykonania jest trudna do przewidzenia dla programisty</a:t>
            </a:r>
            <a:endParaRPr sz="2400">
              <a:solidFill>
                <a:srgbClr val="42719B"/>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Techniki implementacji</a:t>
            </a:r>
            <a:endParaRPr>
              <a:latin typeface="Arial"/>
              <a:ea typeface="Arial"/>
              <a:cs typeface="Arial"/>
              <a:sym typeface="Arial"/>
            </a:endParaRPr>
          </a:p>
        </p:txBody>
      </p:sp>
      <p:sp>
        <p:nvSpPr>
          <p:cNvPr id="579" name="Google Shape;579;p6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równoległa</a:t>
            </a:r>
            <a:r>
              <a:rPr lang="en-US" sz="2400">
                <a:latin typeface="Arial"/>
                <a:ea typeface="Arial"/>
                <a:cs typeface="Arial"/>
                <a:sym typeface="Arial"/>
              </a:rPr>
              <a:t> – </a:t>
            </a:r>
            <a:r>
              <a:rPr lang="en-US" sz="2400">
                <a:solidFill>
                  <a:srgbClr val="42719B"/>
                </a:solidFill>
                <a:latin typeface="Arial"/>
                <a:ea typeface="Arial"/>
                <a:cs typeface="Arial"/>
                <a:sym typeface="Arial"/>
              </a:rPr>
              <a:t>wiele procedur wykonywanych jest w tym samym czasie, wymieniają się one danymi</a:t>
            </a:r>
            <a:endParaRPr sz="2400">
              <a:solidFill>
                <a:srgbClr val="42719B"/>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rekurencja</a:t>
            </a:r>
            <a:r>
              <a:rPr lang="en-US" sz="2400">
                <a:latin typeface="Arial"/>
                <a:ea typeface="Arial"/>
                <a:cs typeface="Arial"/>
                <a:sym typeface="Arial"/>
              </a:rPr>
              <a:t> – </a:t>
            </a:r>
            <a:r>
              <a:rPr lang="en-US" sz="2400">
                <a:solidFill>
                  <a:srgbClr val="42719B"/>
                </a:solidFill>
                <a:latin typeface="Arial"/>
                <a:ea typeface="Arial"/>
                <a:cs typeface="Arial"/>
                <a:sym typeface="Arial"/>
              </a:rPr>
              <a:t>procedura lub funkcja wywołuje sama siebie, aż do uzyskania wyniku lub błędu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obiektowość</a:t>
            </a:r>
            <a:r>
              <a:rPr lang="en-US" sz="2400">
                <a:latin typeface="Arial"/>
                <a:ea typeface="Arial"/>
                <a:cs typeface="Arial"/>
                <a:sym typeface="Arial"/>
              </a:rPr>
              <a:t> – </a:t>
            </a:r>
            <a:r>
              <a:rPr lang="en-US" sz="2400">
                <a:solidFill>
                  <a:srgbClr val="42719B"/>
                </a:solidFill>
                <a:latin typeface="Arial"/>
                <a:ea typeface="Arial"/>
                <a:cs typeface="Arial"/>
                <a:sym typeface="Arial"/>
              </a:rPr>
              <a:t>procedury i dane łączymy w pewne klasy reprezentujące najważniejsze elementy algorytmu oraz stan wewnętrzny wykonującego je systemu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algorytm probabilistyczny</a:t>
            </a:r>
            <a:r>
              <a:rPr lang="en-US" sz="2400">
                <a:latin typeface="Arial"/>
                <a:ea typeface="Arial"/>
                <a:cs typeface="Arial"/>
                <a:sym typeface="Arial"/>
              </a:rPr>
              <a:t> – </a:t>
            </a:r>
            <a:r>
              <a:rPr lang="en-US" sz="2400">
                <a:solidFill>
                  <a:srgbClr val="42719B"/>
                </a:solidFill>
                <a:latin typeface="Arial"/>
                <a:ea typeface="Arial"/>
                <a:cs typeface="Arial"/>
                <a:sym typeface="Arial"/>
              </a:rPr>
              <a:t>działa poprawnie z bardzo wysokim prawdopodobieństwem, ale wynik nie jest pewny</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6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#2</a:t>
            </a:r>
            <a:endParaRPr>
              <a:latin typeface="Arial"/>
              <a:ea typeface="Arial"/>
              <a:cs typeface="Arial"/>
              <a:sym typeface="Arial"/>
            </a:endParaRPr>
          </a:p>
        </p:txBody>
      </p:sp>
      <p:sp>
        <p:nvSpPr>
          <p:cNvPr id="585" name="Google Shape;585;p6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6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591" name="Google Shape;591;p69"/>
          <p:cNvSpPr txBox="1"/>
          <p:nvPr>
            <p:ph idx="1" type="body"/>
          </p:nvPr>
        </p:nvSpPr>
        <p:spPr>
          <a:xfrm>
            <a:off x="1962625" y="2101774"/>
            <a:ext cx="8266800" cy="2436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wyrażenia regularne</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pseudokod</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algorytmika</a:t>
            </a:r>
            <a:br>
              <a:rPr lang="en-US">
                <a:solidFill>
                  <a:schemeClr val="dk1"/>
                </a:solidFill>
                <a:latin typeface="Arial"/>
                <a:ea typeface="Arial"/>
                <a:cs typeface="Arial"/>
                <a:sym typeface="Arial"/>
              </a:rPr>
            </a:br>
            <a:br>
              <a:rPr lang="en-US">
                <a:solidFill>
                  <a:schemeClr val="dk1"/>
                </a:solidFill>
                <a:latin typeface="Arial"/>
                <a:ea typeface="Arial"/>
                <a:cs typeface="Arial"/>
                <a:sym typeface="Arial"/>
              </a:rPr>
            </a:b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0" lvl="0" marL="0" rtl="0" algn="l">
              <a:spcBef>
                <a:spcPts val="0"/>
              </a:spcBef>
              <a:spcAft>
                <a:spcPts val="0"/>
              </a:spcAft>
              <a:buNone/>
            </a:pPr>
            <a:r>
              <a:t/>
            </a:r>
            <a:endParaRPr>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Wyrażenia regularne</a:t>
            </a:r>
            <a:endParaRPr b="1" sz="3000">
              <a:latin typeface="Arial"/>
              <a:ea typeface="Arial"/>
              <a:cs typeface="Arial"/>
              <a:sym typeface="Arial"/>
            </a:endParaRPr>
          </a:p>
        </p:txBody>
      </p:sp>
      <p:sp>
        <p:nvSpPr>
          <p:cNvPr id="316" name="Google Shape;316;p3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597" name="Google Shape;597;p70"/>
          <p:cNvSpPr txBox="1"/>
          <p:nvPr/>
        </p:nvSpPr>
        <p:spPr>
          <a:xfrm>
            <a:off x="938100" y="1423575"/>
            <a:ext cx="10011000" cy="4321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000">
                <a:solidFill>
                  <a:srgbClr val="4472C4"/>
                </a:solidFill>
              </a:rPr>
              <a:t>09:00</a:t>
            </a:r>
            <a:r>
              <a:rPr lang="en-US" sz="3000">
                <a:solidFill>
                  <a:srgbClr val="000000"/>
                </a:solidFill>
              </a:rPr>
              <a:t> - </a:t>
            </a:r>
            <a:r>
              <a:rPr b="1" lang="en-US" sz="3000">
                <a:solidFill>
                  <a:schemeClr val="dk1"/>
                </a:solidFill>
              </a:rPr>
              <a:t>Maven </a:t>
            </a:r>
            <a:r>
              <a:rPr lang="en-US" sz="3000">
                <a:solidFill>
                  <a:schemeClr val="dk1"/>
                </a:solidFill>
              </a:rPr>
              <a:t>+ </a:t>
            </a:r>
            <a:r>
              <a:rPr b="1" lang="en-US" sz="3000">
                <a:solidFill>
                  <a:schemeClr val="dk1"/>
                </a:solidFill>
              </a:rPr>
              <a:t>Guava</a:t>
            </a:r>
            <a:endParaRPr sz="3000" u="sng">
              <a:solidFill>
                <a:srgbClr val="000000"/>
              </a:solidFill>
            </a:endParaRPr>
          </a:p>
          <a:p>
            <a:pPr indent="0" lvl="0" marL="0" rtl="0" algn="l">
              <a:lnSpc>
                <a:spcPct val="90000"/>
              </a:lnSpc>
              <a:spcBef>
                <a:spcPts val="0"/>
              </a:spcBef>
              <a:spcAft>
                <a:spcPts val="0"/>
              </a:spcAft>
              <a:buNone/>
            </a:pPr>
            <a:r>
              <a:rPr b="1" lang="en-US" sz="3000">
                <a:solidFill>
                  <a:srgbClr val="ED7D31"/>
                </a:solidFill>
              </a:rPr>
              <a:t>10:30</a:t>
            </a:r>
            <a:r>
              <a:rPr lang="en-US" sz="3000">
                <a:solidFill>
                  <a:srgbClr val="000000"/>
                </a:solidFill>
              </a:rPr>
              <a:t> - </a:t>
            </a:r>
            <a:r>
              <a:rPr lang="en-US" sz="3000" u="sng">
                <a:solidFill>
                  <a:schemeClr val="dk1"/>
                </a:solidFill>
              </a:rPr>
              <a:t>przerwa krótka</a:t>
            </a:r>
            <a:endParaRPr sz="3000">
              <a:solidFill>
                <a:srgbClr val="000000"/>
              </a:solidFill>
            </a:endParaRPr>
          </a:p>
          <a:p>
            <a:pPr indent="0" lvl="0" marL="0" rtl="0" algn="l">
              <a:lnSpc>
                <a:spcPct val="90000"/>
              </a:lnSpc>
              <a:spcBef>
                <a:spcPts val="0"/>
              </a:spcBef>
              <a:spcAft>
                <a:spcPts val="0"/>
              </a:spcAft>
              <a:buNone/>
            </a:pPr>
            <a:r>
              <a:rPr b="1" lang="en-US" sz="3000">
                <a:solidFill>
                  <a:srgbClr val="4472C4"/>
                </a:solidFill>
              </a:rPr>
              <a:t>10:40</a:t>
            </a:r>
            <a:r>
              <a:rPr lang="en-US" sz="3000">
                <a:solidFill>
                  <a:srgbClr val="4472C4"/>
                </a:solidFill>
              </a:rPr>
              <a:t> </a:t>
            </a:r>
            <a:r>
              <a:rPr lang="en-US" sz="3000">
                <a:solidFill>
                  <a:srgbClr val="000000"/>
                </a:solidFill>
              </a:rPr>
              <a:t>- </a:t>
            </a:r>
            <a:r>
              <a:rPr lang="en-US" sz="3000">
                <a:solidFill>
                  <a:schemeClr val="dk1"/>
                </a:solidFill>
              </a:rPr>
              <a:t>tablice (podstawy + klasa </a:t>
            </a:r>
            <a:r>
              <a:rPr b="1" lang="en-US" sz="3000">
                <a:solidFill>
                  <a:schemeClr val="dk1"/>
                </a:solidFill>
              </a:rPr>
              <a:t>Arrays </a:t>
            </a:r>
            <a:r>
              <a:rPr lang="en-US" sz="3000">
                <a:solidFill>
                  <a:schemeClr val="dk1"/>
                </a:solidFill>
              </a:rPr>
              <a:t>+ varargs)</a:t>
            </a:r>
            <a:endParaRPr sz="3000">
              <a:solidFill>
                <a:srgbClr val="000000"/>
              </a:solidFill>
            </a:endParaRPr>
          </a:p>
          <a:p>
            <a:pPr indent="0" lvl="0" marL="0" rtl="0" algn="l">
              <a:lnSpc>
                <a:spcPct val="90000"/>
              </a:lnSpc>
              <a:spcBef>
                <a:spcPts val="0"/>
              </a:spcBef>
              <a:spcAft>
                <a:spcPts val="0"/>
              </a:spcAft>
              <a:buNone/>
            </a:pPr>
            <a:r>
              <a:rPr b="1" lang="en-US" sz="3000">
                <a:solidFill>
                  <a:srgbClr val="ED7D31"/>
                </a:solidFill>
              </a:rPr>
              <a:t>11:30</a:t>
            </a:r>
            <a:r>
              <a:rPr lang="en-US" sz="3000">
                <a:solidFill>
                  <a:srgbClr val="000000"/>
                </a:solidFill>
              </a:rPr>
              <a:t> - </a:t>
            </a:r>
            <a:r>
              <a:rPr lang="en-US" sz="3000">
                <a:solidFill>
                  <a:schemeClr val="dk1"/>
                </a:solidFill>
              </a:rPr>
              <a:t>tablice (sortowanie)</a:t>
            </a:r>
            <a:endParaRPr sz="3000">
              <a:solidFill>
                <a:schemeClr val="dk1"/>
              </a:solidFill>
            </a:endParaRPr>
          </a:p>
          <a:p>
            <a:pPr indent="0" lvl="0" marL="0" rtl="0" algn="l">
              <a:lnSpc>
                <a:spcPct val="90000"/>
              </a:lnSpc>
              <a:spcBef>
                <a:spcPts val="0"/>
              </a:spcBef>
              <a:spcAft>
                <a:spcPts val="0"/>
              </a:spcAft>
              <a:buNone/>
            </a:pPr>
            <a:r>
              <a:rPr b="1" lang="en-US" sz="3000">
                <a:solidFill>
                  <a:srgbClr val="4472C4"/>
                </a:solidFill>
              </a:rPr>
              <a:t>12:40</a:t>
            </a:r>
            <a:r>
              <a:rPr lang="en-US" sz="3000">
                <a:solidFill>
                  <a:srgbClr val="000000"/>
                </a:solidFill>
              </a:rPr>
              <a:t> - </a:t>
            </a:r>
            <a:r>
              <a:rPr lang="en-US" sz="3000" u="sng">
                <a:solidFill>
                  <a:srgbClr val="000000"/>
                </a:solidFill>
              </a:rPr>
              <a:t>przerwa długa</a:t>
            </a:r>
            <a:endParaRPr sz="3000" u="sng">
              <a:solidFill>
                <a:srgbClr val="000000"/>
              </a:solidFill>
            </a:endParaRPr>
          </a:p>
          <a:p>
            <a:pPr indent="0" lvl="0" marL="0" rtl="0" algn="l">
              <a:lnSpc>
                <a:spcPct val="90000"/>
              </a:lnSpc>
              <a:spcBef>
                <a:spcPts val="0"/>
              </a:spcBef>
              <a:spcAft>
                <a:spcPts val="0"/>
              </a:spcAft>
              <a:buNone/>
            </a:pPr>
            <a:r>
              <a:rPr b="1" lang="en-US" sz="3000">
                <a:solidFill>
                  <a:srgbClr val="ED7D31"/>
                </a:solidFill>
              </a:rPr>
              <a:t>13:00 </a:t>
            </a:r>
            <a:r>
              <a:rPr lang="en-US" sz="3000">
                <a:solidFill>
                  <a:srgbClr val="000000"/>
                </a:solidFill>
              </a:rPr>
              <a:t>- </a:t>
            </a:r>
            <a:r>
              <a:rPr lang="en-US" sz="3000">
                <a:solidFill>
                  <a:schemeClr val="dk1"/>
                </a:solidFill>
              </a:rPr>
              <a:t>listy (podstawy + klasa </a:t>
            </a:r>
            <a:r>
              <a:rPr b="1" lang="en-US" sz="3000">
                <a:solidFill>
                  <a:schemeClr val="dk1"/>
                </a:solidFill>
              </a:rPr>
              <a:t>Collections </a:t>
            </a:r>
            <a:r>
              <a:rPr lang="en-US" sz="3000">
                <a:solidFill>
                  <a:schemeClr val="dk1"/>
                </a:solidFill>
              </a:rPr>
              <a:t>+ </a:t>
            </a:r>
            <a:r>
              <a:rPr b="1" lang="en-US" sz="3000">
                <a:solidFill>
                  <a:schemeClr val="dk1"/>
                </a:solidFill>
              </a:rPr>
              <a:t>LinkedList</a:t>
            </a:r>
            <a:r>
              <a:rPr lang="en-US" sz="3000">
                <a:solidFill>
                  <a:schemeClr val="dk1"/>
                </a:solidFill>
              </a:rPr>
              <a:t>)</a:t>
            </a:r>
            <a:endParaRPr sz="3000">
              <a:solidFill>
                <a:srgbClr val="000000"/>
              </a:solidFill>
            </a:endParaRPr>
          </a:p>
          <a:p>
            <a:pPr indent="0" lvl="0" marL="0" rtl="0" algn="l">
              <a:lnSpc>
                <a:spcPct val="90000"/>
              </a:lnSpc>
              <a:spcBef>
                <a:spcPts val="0"/>
              </a:spcBef>
              <a:spcAft>
                <a:spcPts val="0"/>
              </a:spcAft>
              <a:buNone/>
            </a:pPr>
            <a:r>
              <a:rPr b="1" lang="en-US" sz="3000">
                <a:solidFill>
                  <a:srgbClr val="4472C4"/>
                </a:solidFill>
              </a:rPr>
              <a:t>14:30</a:t>
            </a:r>
            <a:r>
              <a:rPr lang="en-US" sz="3000">
                <a:solidFill>
                  <a:srgbClr val="000000"/>
                </a:solidFill>
              </a:rPr>
              <a:t> - </a:t>
            </a:r>
            <a:r>
              <a:rPr lang="en-US" sz="3000" u="sng">
                <a:solidFill>
                  <a:schemeClr val="dk1"/>
                </a:solidFill>
              </a:rPr>
              <a:t>przerwa krótka</a:t>
            </a:r>
            <a:endParaRPr sz="3000" u="sng">
              <a:solidFill>
                <a:schemeClr val="dk1"/>
              </a:solidFill>
            </a:endParaRPr>
          </a:p>
          <a:p>
            <a:pPr indent="0" lvl="0" marL="0" rtl="0" algn="l">
              <a:lnSpc>
                <a:spcPct val="90000"/>
              </a:lnSpc>
              <a:spcBef>
                <a:spcPts val="0"/>
              </a:spcBef>
              <a:spcAft>
                <a:spcPts val="0"/>
              </a:spcAft>
              <a:buNone/>
            </a:pPr>
            <a:r>
              <a:rPr b="1" lang="en-US" sz="3000">
                <a:solidFill>
                  <a:schemeClr val="accent2"/>
                </a:solidFill>
              </a:rPr>
              <a:t>14:40</a:t>
            </a:r>
            <a:r>
              <a:rPr lang="en-US" sz="3000">
                <a:solidFill>
                  <a:schemeClr val="dk1"/>
                </a:solidFill>
              </a:rPr>
              <a:t> - mini - projekt</a:t>
            </a:r>
            <a:endParaRPr sz="3000">
              <a:solidFill>
                <a:schemeClr val="dk1"/>
              </a:solidFill>
            </a:endParaRPr>
          </a:p>
          <a:p>
            <a:pPr indent="0" lvl="0" marL="0" rtl="0" algn="l">
              <a:lnSpc>
                <a:spcPct val="90000"/>
              </a:lnSpc>
              <a:spcBef>
                <a:spcPts val="0"/>
              </a:spcBef>
              <a:spcAft>
                <a:spcPts val="0"/>
              </a:spcAft>
              <a:buNone/>
            </a:pPr>
            <a:r>
              <a:rPr b="1" lang="en-US" sz="3000">
                <a:solidFill>
                  <a:schemeClr val="accent5"/>
                </a:solidFill>
              </a:rPr>
              <a:t>16:00</a:t>
            </a:r>
            <a:r>
              <a:rPr lang="en-US" sz="3000">
                <a:solidFill>
                  <a:srgbClr val="000000"/>
                </a:solidFill>
              </a:rPr>
              <a:t> - </a:t>
            </a:r>
            <a:r>
              <a:rPr lang="en-US" sz="3000" u="sng">
                <a:solidFill>
                  <a:schemeClr val="dk1"/>
                </a:solidFill>
              </a:rPr>
              <a:t>koniec zajęć :)</a:t>
            </a:r>
            <a:endParaRPr sz="3000" u="sng"/>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Maven</a:t>
            </a:r>
            <a:endParaRPr b="1" sz="3000">
              <a:latin typeface="Arial"/>
              <a:ea typeface="Arial"/>
              <a:cs typeface="Arial"/>
              <a:sym typeface="Arial"/>
            </a:endParaRPr>
          </a:p>
        </p:txBody>
      </p:sp>
      <p:sp>
        <p:nvSpPr>
          <p:cNvPr id="603" name="Google Shape;603;p7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XML - format danych</a:t>
            </a:r>
            <a:endParaRPr>
              <a:latin typeface="Arial"/>
              <a:ea typeface="Arial"/>
              <a:cs typeface="Arial"/>
              <a:sym typeface="Arial"/>
            </a:endParaRPr>
          </a:p>
          <a:p>
            <a:pPr indent="0" lvl="0" marL="0" rtl="0" algn="l">
              <a:spcBef>
                <a:spcPts val="0"/>
              </a:spcBef>
              <a:spcAft>
                <a:spcPts val="0"/>
              </a:spcAft>
              <a:buNone/>
            </a:pPr>
            <a:r>
              <a:rPr lang="en-US" sz="1800">
                <a:solidFill>
                  <a:schemeClr val="accent6"/>
                </a:solidFill>
                <a:latin typeface="Arial"/>
                <a:ea typeface="Arial"/>
                <a:cs typeface="Arial"/>
                <a:sym typeface="Arial"/>
              </a:rPr>
              <a:t>Extensible Markup Language</a:t>
            </a:r>
            <a:endParaRPr sz="1800">
              <a:solidFill>
                <a:schemeClr val="accent6"/>
              </a:solidFill>
              <a:latin typeface="Arial"/>
              <a:ea typeface="Arial"/>
              <a:cs typeface="Arial"/>
              <a:sym typeface="Arial"/>
            </a:endParaRPr>
          </a:p>
        </p:txBody>
      </p:sp>
      <p:sp>
        <p:nvSpPr>
          <p:cNvPr id="609" name="Google Shape;609;p72"/>
          <p:cNvSpPr txBox="1"/>
          <p:nvPr>
            <p:ph idx="4294967295" type="ctrTitle"/>
          </p:nvPr>
        </p:nvSpPr>
        <p:spPr>
          <a:xfrm>
            <a:off x="64050" y="959275"/>
            <a:ext cx="12063900" cy="14397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XML</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dokument tekstowy zapisany w specjalnym formacie opracowanym przez W3C (ang. World Wide Web Consortium) w 1998 r. Format ten jest czytelny zarówno dla maszyn jak i ludzi. Ułatwia przechowywanie i przesyłanie informacji pomiędzy systemami informatycznymi.</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610" name="Google Shape;610;p72"/>
          <p:cNvSpPr txBox="1"/>
          <p:nvPr/>
        </p:nvSpPr>
        <p:spPr>
          <a:xfrm>
            <a:off x="63950" y="2395575"/>
            <a:ext cx="12063900" cy="3877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US" sz="1700"/>
              <a:t>XML </a:t>
            </a:r>
            <a:r>
              <a:rPr lang="en-US" sz="1700"/>
              <a:t>to zestaw elementów tworzących strukturę dokumentu i przechowujących dane w strukturze drzewiastej</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na szczycie jest jeden element główny, tzw. korzeń (ang. root)</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pod nim może znajdować się dowolnie wiele elementów-potomków</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każdy element składa się ze znacznika otwierającego i zamykającego oraz zawartości - która może być tekstem albo zestawem elementów-potomków</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element XML może posiadać atrybuty</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narzędzia/specyfikacje związane z XML:</a:t>
            </a:r>
            <a:endParaRPr sz="1700"/>
          </a:p>
          <a:p>
            <a:pPr indent="-336550" lvl="1" marL="914400" rtl="0" algn="l">
              <a:spcBef>
                <a:spcPts val="0"/>
              </a:spcBef>
              <a:spcAft>
                <a:spcPts val="0"/>
              </a:spcAft>
              <a:buSzPts val="1700"/>
              <a:buChar char="○"/>
            </a:pPr>
            <a:r>
              <a:rPr b="1" lang="en-US" sz="1700"/>
              <a:t>DOM</a:t>
            </a:r>
            <a:r>
              <a:rPr lang="en-US" sz="1700"/>
              <a:t>, </a:t>
            </a:r>
            <a:r>
              <a:rPr b="1" lang="en-US" sz="1700"/>
              <a:t>SAX</a:t>
            </a:r>
            <a:r>
              <a:rPr lang="en-US" sz="1700"/>
              <a:t>, </a:t>
            </a:r>
            <a:r>
              <a:rPr b="1" lang="en-US" sz="1700"/>
              <a:t>StAX</a:t>
            </a:r>
            <a:r>
              <a:rPr lang="en-US" sz="1700"/>
              <a:t>, </a:t>
            </a:r>
            <a:r>
              <a:rPr b="1" lang="en-US" sz="1700"/>
              <a:t>JAXB </a:t>
            </a:r>
            <a:r>
              <a:rPr lang="en-US" sz="1700"/>
              <a:t>- narzędzie do parsowania i tworzenie dokumentów XML</a:t>
            </a:r>
            <a:endParaRPr sz="1700"/>
          </a:p>
          <a:p>
            <a:pPr indent="-336550" lvl="1" marL="914400" rtl="0" algn="l">
              <a:spcBef>
                <a:spcPts val="0"/>
              </a:spcBef>
              <a:spcAft>
                <a:spcPts val="0"/>
              </a:spcAft>
              <a:buSzPts val="1700"/>
              <a:buChar char="○"/>
            </a:pPr>
            <a:r>
              <a:rPr b="1" lang="en-US" sz="1700"/>
              <a:t>DTD</a:t>
            </a:r>
            <a:r>
              <a:rPr lang="en-US" sz="1700"/>
              <a:t>, </a:t>
            </a:r>
            <a:r>
              <a:rPr b="1" lang="en-US" sz="1700"/>
              <a:t>XSD </a:t>
            </a:r>
            <a:r>
              <a:rPr lang="en-US" sz="1700"/>
              <a:t>- walidacja poprawności dokumentów XML</a:t>
            </a:r>
            <a:endParaRPr sz="1700"/>
          </a:p>
          <a:p>
            <a:pPr indent="-336550" lvl="1" marL="914400" rtl="0" algn="l">
              <a:spcBef>
                <a:spcPts val="0"/>
              </a:spcBef>
              <a:spcAft>
                <a:spcPts val="0"/>
              </a:spcAft>
              <a:buSzPts val="1700"/>
              <a:buChar char="○"/>
            </a:pPr>
            <a:r>
              <a:rPr b="1" lang="en-US" sz="1700"/>
              <a:t>XPath </a:t>
            </a:r>
            <a:r>
              <a:rPr lang="en-US" sz="1700"/>
              <a:t>- język pozwalający na wskazywanie elementów i atrybutów w dokumencie XML</a:t>
            </a:r>
            <a:endParaRPr sz="1700"/>
          </a:p>
          <a:p>
            <a:pPr indent="-336550" lvl="1" marL="914400" rtl="0" algn="l">
              <a:spcBef>
                <a:spcPts val="0"/>
              </a:spcBef>
              <a:spcAft>
                <a:spcPts val="0"/>
              </a:spcAft>
              <a:buSzPts val="1700"/>
              <a:buChar char="○"/>
            </a:pPr>
            <a:r>
              <a:rPr b="1" lang="en-US" sz="1700"/>
              <a:t>XSLT </a:t>
            </a:r>
            <a:r>
              <a:rPr lang="en-US" sz="1700"/>
              <a:t>- język do transformowania dokumentów XML do innych formatów np. HTML, PDF itp</a:t>
            </a:r>
            <a:endParaRPr sz="1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3"/>
          <p:cNvSpPr txBox="1"/>
          <p:nvPr>
            <p:ph idx="4294967295" type="ctrTitle"/>
          </p:nvPr>
        </p:nvSpPr>
        <p:spPr>
          <a:xfrm>
            <a:off x="2100450" y="1326725"/>
            <a:ext cx="7381800" cy="44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latin typeface="Arial"/>
                <a:ea typeface="Arial"/>
                <a:cs typeface="Arial"/>
                <a:sym typeface="Arial"/>
              </a:rPr>
              <a:t>&lt;?xml version="1.0" encoding="UTF-8"?&gt;</a:t>
            </a:r>
            <a:endParaRPr sz="2400">
              <a:solidFill>
                <a:schemeClr val="accent5"/>
              </a:solidFill>
              <a:latin typeface="Arial"/>
              <a:ea typeface="Arial"/>
              <a:cs typeface="Arial"/>
              <a:sym typeface="Arial"/>
            </a:endParaRPr>
          </a:p>
          <a:p>
            <a:pPr indent="0" lvl="0" marL="0" rtl="0" algn="l">
              <a:spcBef>
                <a:spcPts val="0"/>
              </a:spcBef>
              <a:spcAft>
                <a:spcPts val="0"/>
              </a:spcAft>
              <a:buNone/>
            </a:pPr>
            <a:r>
              <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&lt;course&gt;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&lt;name&gt;</a:t>
            </a:r>
            <a:r>
              <a:rPr lang="en-US" sz="2400">
                <a:solidFill>
                  <a:srgbClr val="000000"/>
                </a:solidFill>
                <a:latin typeface="Arial"/>
                <a:ea typeface="Arial"/>
                <a:cs typeface="Arial"/>
                <a:sym typeface="Arial"/>
              </a:rPr>
              <a:t>JavaGda24</a:t>
            </a:r>
            <a:r>
              <a:rPr lang="en-US" sz="2400">
                <a:solidFill>
                  <a:schemeClr val="accent5"/>
                </a:solidFill>
                <a:latin typeface="Arial"/>
                <a:ea typeface="Arial"/>
                <a:cs typeface="Arial"/>
                <a:sym typeface="Arial"/>
              </a:rPr>
              <a:t>&lt;/name&gt;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&lt;blocks&gt;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=”64”&gt;</a:t>
            </a:r>
            <a:r>
              <a:rPr lang="en-US" sz="2400">
                <a:solidFill>
                  <a:srgbClr val="000000"/>
                </a:solidFill>
                <a:latin typeface="Arial"/>
                <a:ea typeface="Arial"/>
                <a:cs typeface="Arial"/>
                <a:sym typeface="Arial"/>
              </a:rPr>
              <a:t>Wprowadzenie</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457200" lvl="0" marL="457200" rtl="0" algn="l">
              <a:spcBef>
                <a:spcPts val="0"/>
              </a:spcBef>
              <a:spcAft>
                <a:spcPts val="0"/>
              </a:spcAft>
              <a:buNone/>
            </a:pPr>
            <a:r>
              <a:rPr lang="en-US" sz="2400">
                <a:solidFill>
                  <a:schemeClr val="accent5"/>
                </a:solidFill>
                <a:latin typeface="Arial"/>
                <a:ea typeface="Arial"/>
                <a:cs typeface="Arial"/>
                <a:sym typeface="Arial"/>
              </a:rPr>
              <a:t>&lt;block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=”8”&gt;</a:t>
            </a:r>
            <a:r>
              <a:rPr lang="en-US" sz="2400">
                <a:latin typeface="Arial"/>
                <a:ea typeface="Arial"/>
                <a:cs typeface="Arial"/>
                <a:sym typeface="Arial"/>
              </a:rPr>
              <a:t>Git</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457200" lvl="0" marL="457200" rtl="0" algn="l">
              <a:spcBef>
                <a:spcPts val="0"/>
              </a:spcBef>
              <a:spcAft>
                <a:spcPts val="0"/>
              </a:spcAft>
              <a:buNone/>
            </a:pPr>
            <a:r>
              <a:rPr lang="en-US" sz="2400">
                <a:solidFill>
                  <a:schemeClr val="accent5"/>
                </a:solidFill>
                <a:latin typeface="Arial"/>
                <a:ea typeface="Arial"/>
                <a:cs typeface="Arial"/>
                <a:sym typeface="Arial"/>
              </a:rPr>
              <a:t>&lt;block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=”32”&gt;</a:t>
            </a:r>
            <a:r>
              <a:rPr lang="en-US" sz="2400">
                <a:latin typeface="Arial"/>
                <a:ea typeface="Arial"/>
                <a:cs typeface="Arial"/>
                <a:sym typeface="Arial"/>
              </a:rPr>
              <a:t>Programowanie 1</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rgbClr val="000000"/>
                </a:solidFill>
                <a:latin typeface="Arial"/>
                <a:ea typeface="Arial"/>
                <a:cs typeface="Arial"/>
                <a:sym typeface="Arial"/>
              </a:rPr>
              <a:t> 	</a:t>
            </a:r>
            <a:r>
              <a:rPr lang="en-US" sz="2400">
                <a:solidFill>
                  <a:schemeClr val="accent5"/>
                </a:solidFill>
                <a:latin typeface="Arial"/>
                <a:ea typeface="Arial"/>
                <a:cs typeface="Arial"/>
                <a:sym typeface="Arial"/>
              </a:rPr>
              <a:t>&lt;/blocks&gt;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a:t>
            </a:r>
            <a:r>
              <a:rPr lang="en-US" sz="2400">
                <a:solidFill>
                  <a:srgbClr val="999999"/>
                </a:solidFill>
                <a:latin typeface="Arial"/>
                <a:ea typeface="Arial"/>
                <a:cs typeface="Arial"/>
                <a:sym typeface="Arial"/>
              </a:rPr>
              <a:t>&lt;!-- komentarze wewnątrz XMLa --&gt;</a:t>
            </a:r>
            <a:endParaRPr sz="2400">
              <a:solidFill>
                <a:srgbClr val="999999"/>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&lt;period </a:t>
            </a:r>
            <a:r>
              <a:rPr lang="en-US" sz="2400">
                <a:solidFill>
                  <a:schemeClr val="accent2"/>
                </a:solidFill>
                <a:latin typeface="Arial"/>
                <a:ea typeface="Arial"/>
                <a:cs typeface="Arial"/>
                <a:sym typeface="Arial"/>
              </a:rPr>
              <a:t>start</a:t>
            </a:r>
            <a:r>
              <a:rPr lang="en-US" sz="2400">
                <a:solidFill>
                  <a:schemeClr val="accent5"/>
                </a:solidFill>
                <a:latin typeface="Arial"/>
                <a:ea typeface="Arial"/>
                <a:cs typeface="Arial"/>
                <a:sym typeface="Arial"/>
              </a:rPr>
              <a:t>=”</a:t>
            </a:r>
            <a:r>
              <a:rPr lang="en-US" sz="2400">
                <a:solidFill>
                  <a:srgbClr val="000000"/>
                </a:solidFill>
                <a:latin typeface="Arial"/>
                <a:ea typeface="Arial"/>
                <a:cs typeface="Arial"/>
                <a:sym typeface="Arial"/>
              </a:rPr>
              <a:t>2018-10-01</a:t>
            </a:r>
            <a:r>
              <a:rPr lang="en-US" sz="2400">
                <a:solidFill>
                  <a:schemeClr val="accent5"/>
                </a:solidFill>
                <a:latin typeface="Arial"/>
                <a:ea typeface="Arial"/>
                <a:cs typeface="Arial"/>
                <a:sym typeface="Arial"/>
              </a:rPr>
              <a:t>” </a:t>
            </a:r>
            <a:r>
              <a:rPr lang="en-US" sz="2400">
                <a:solidFill>
                  <a:schemeClr val="accent2"/>
                </a:solidFill>
                <a:latin typeface="Arial"/>
                <a:ea typeface="Arial"/>
                <a:cs typeface="Arial"/>
                <a:sym typeface="Arial"/>
              </a:rPr>
              <a:t>end</a:t>
            </a:r>
            <a:r>
              <a:rPr lang="en-US" sz="2400">
                <a:solidFill>
                  <a:schemeClr val="accent5"/>
                </a:solidFill>
                <a:latin typeface="Arial"/>
                <a:ea typeface="Arial"/>
                <a:cs typeface="Arial"/>
                <a:sym typeface="Arial"/>
              </a:rPr>
              <a:t>=”</a:t>
            </a:r>
            <a:r>
              <a:rPr lang="en-US" sz="2400">
                <a:latin typeface="Arial"/>
                <a:ea typeface="Arial"/>
                <a:cs typeface="Arial"/>
                <a:sym typeface="Arial"/>
              </a:rPr>
              <a:t>2019-06-01</a:t>
            </a:r>
            <a:r>
              <a:rPr lang="en-US" sz="2400">
                <a:solidFill>
                  <a:schemeClr val="accent5"/>
                </a:solidFill>
                <a:latin typeface="Arial"/>
                <a:ea typeface="Arial"/>
                <a:cs typeface="Arial"/>
                <a:sym typeface="Arial"/>
              </a:rPr>
              <a:t>” /&gt;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&lt;/course&gt;</a:t>
            </a:r>
            <a:endParaRPr sz="2400">
              <a:solidFill>
                <a:schemeClr val="accent5"/>
              </a:solidFill>
              <a:latin typeface="Arial"/>
              <a:ea typeface="Arial"/>
              <a:cs typeface="Arial"/>
              <a:sym typeface="Arial"/>
            </a:endParaRPr>
          </a:p>
        </p:txBody>
      </p:sp>
      <p:sp>
        <p:nvSpPr>
          <p:cNvPr id="616" name="Google Shape;616;p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XML - przykład</a:t>
            </a:r>
            <a:endParaRPr sz="1800">
              <a:solidFill>
                <a:schemeClr val="accent6"/>
              </a:solidFill>
              <a:latin typeface="Arial"/>
              <a:ea typeface="Arial"/>
              <a:cs typeface="Arial"/>
              <a:sym typeface="Arial"/>
            </a:endParaRPr>
          </a:p>
        </p:txBody>
      </p:sp>
      <p:grpSp>
        <p:nvGrpSpPr>
          <p:cNvPr id="617" name="Google Shape;617;p73"/>
          <p:cNvGrpSpPr/>
          <p:nvPr/>
        </p:nvGrpSpPr>
        <p:grpSpPr>
          <a:xfrm>
            <a:off x="6715013" y="2466425"/>
            <a:ext cx="5795588" cy="390300"/>
            <a:chOff x="2397950" y="2839850"/>
            <a:chExt cx="5795588" cy="390300"/>
          </a:xfrm>
        </p:grpSpPr>
        <p:cxnSp>
          <p:nvCxnSpPr>
            <p:cNvPr id="618" name="Google Shape;618;p73"/>
            <p:cNvCxnSpPr/>
            <p:nvPr/>
          </p:nvCxnSpPr>
          <p:spPr>
            <a:xfrm flipH="1" rot="10800000">
              <a:off x="2397950" y="30788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19" name="Google Shape;619;p73"/>
            <p:cNvSpPr txBox="1"/>
            <p:nvPr/>
          </p:nvSpPr>
          <p:spPr>
            <a:xfrm>
              <a:off x="3236938" y="2839850"/>
              <a:ext cx="4956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z zawartością tekstową</a:t>
              </a:r>
              <a:endParaRPr/>
            </a:p>
          </p:txBody>
        </p:sp>
      </p:grpSp>
      <p:grpSp>
        <p:nvGrpSpPr>
          <p:cNvPr id="620" name="Google Shape;620;p73"/>
          <p:cNvGrpSpPr/>
          <p:nvPr/>
        </p:nvGrpSpPr>
        <p:grpSpPr>
          <a:xfrm>
            <a:off x="3692096" y="2124925"/>
            <a:ext cx="4502135" cy="390300"/>
            <a:chOff x="2093150" y="2812450"/>
            <a:chExt cx="5643188" cy="390300"/>
          </a:xfrm>
        </p:grpSpPr>
        <p:cxnSp>
          <p:nvCxnSpPr>
            <p:cNvPr id="621" name="Google Shape;621;p73"/>
            <p:cNvCxnSpPr/>
            <p:nvPr/>
          </p:nvCxnSpPr>
          <p:spPr>
            <a:xfrm flipH="1" rot="10800000">
              <a:off x="2093150" y="30026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22" name="Google Shape;622;p73"/>
            <p:cNvSpPr txBox="1"/>
            <p:nvPr/>
          </p:nvSpPr>
          <p:spPr>
            <a:xfrm>
              <a:off x="2779738" y="2812450"/>
              <a:ext cx="4956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główny (root) - może być tylko jeden </a:t>
              </a:r>
              <a:endParaRPr/>
            </a:p>
          </p:txBody>
        </p:sp>
      </p:grpSp>
      <p:grpSp>
        <p:nvGrpSpPr>
          <p:cNvPr id="623" name="Google Shape;623;p73"/>
          <p:cNvGrpSpPr/>
          <p:nvPr/>
        </p:nvGrpSpPr>
        <p:grpSpPr>
          <a:xfrm>
            <a:off x="141875" y="2847425"/>
            <a:ext cx="2465963" cy="390300"/>
            <a:chOff x="2760863" y="3068450"/>
            <a:chExt cx="2465963" cy="390300"/>
          </a:xfrm>
        </p:grpSpPr>
        <p:cxnSp>
          <p:nvCxnSpPr>
            <p:cNvPr id="624" name="Google Shape;624;p73"/>
            <p:cNvCxnSpPr/>
            <p:nvPr/>
          </p:nvCxnSpPr>
          <p:spPr>
            <a:xfrm flipH="1" rot="10800000">
              <a:off x="4612125" y="3258650"/>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25" name="Google Shape;625;p73"/>
            <p:cNvSpPr txBox="1"/>
            <p:nvPr/>
          </p:nvSpPr>
          <p:spPr>
            <a:xfrm>
              <a:off x="2760863" y="3068450"/>
              <a:ext cx="20238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znacznik otwierający</a:t>
              </a:r>
              <a:endParaRPr/>
            </a:p>
          </p:txBody>
        </p:sp>
      </p:grpSp>
      <p:grpSp>
        <p:nvGrpSpPr>
          <p:cNvPr id="626" name="Google Shape;626;p73"/>
          <p:cNvGrpSpPr/>
          <p:nvPr/>
        </p:nvGrpSpPr>
        <p:grpSpPr>
          <a:xfrm>
            <a:off x="141875" y="4295225"/>
            <a:ext cx="2465963" cy="390300"/>
            <a:chOff x="2760863" y="3220850"/>
            <a:chExt cx="2465963" cy="390300"/>
          </a:xfrm>
        </p:grpSpPr>
        <p:cxnSp>
          <p:nvCxnSpPr>
            <p:cNvPr id="627" name="Google Shape;627;p73"/>
            <p:cNvCxnSpPr/>
            <p:nvPr/>
          </p:nvCxnSpPr>
          <p:spPr>
            <a:xfrm flipH="1" rot="10800000">
              <a:off x="4612125" y="3411050"/>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28" name="Google Shape;628;p73"/>
            <p:cNvSpPr txBox="1"/>
            <p:nvPr/>
          </p:nvSpPr>
          <p:spPr>
            <a:xfrm>
              <a:off x="2760863" y="3220850"/>
              <a:ext cx="20238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znacznik zamykający</a:t>
              </a:r>
              <a:endParaRPr/>
            </a:p>
          </p:txBody>
        </p:sp>
      </p:grpSp>
      <p:grpSp>
        <p:nvGrpSpPr>
          <p:cNvPr id="629" name="Google Shape;629;p73"/>
          <p:cNvGrpSpPr/>
          <p:nvPr/>
        </p:nvGrpSpPr>
        <p:grpSpPr>
          <a:xfrm>
            <a:off x="0" y="5028075"/>
            <a:ext cx="2607877" cy="390449"/>
            <a:chOff x="2695148" y="3153793"/>
            <a:chExt cx="2607877" cy="270600"/>
          </a:xfrm>
        </p:grpSpPr>
        <p:cxnSp>
          <p:nvCxnSpPr>
            <p:cNvPr id="630" name="Google Shape;630;p73"/>
            <p:cNvCxnSpPr/>
            <p:nvPr/>
          </p:nvCxnSpPr>
          <p:spPr>
            <a:xfrm flipH="1" rot="10800000">
              <a:off x="4688325" y="3291189"/>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31" name="Google Shape;631;p73"/>
            <p:cNvSpPr txBox="1"/>
            <p:nvPr/>
          </p:nvSpPr>
          <p:spPr>
            <a:xfrm>
              <a:off x="2695148" y="3153793"/>
              <a:ext cx="22170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bez zawartości</a:t>
              </a:r>
              <a:endParaRPr/>
            </a:p>
          </p:txBody>
        </p:sp>
      </p:grpSp>
      <p:sp>
        <p:nvSpPr>
          <p:cNvPr id="632" name="Google Shape;632;p73"/>
          <p:cNvSpPr txBox="1"/>
          <p:nvPr/>
        </p:nvSpPr>
        <p:spPr>
          <a:xfrm>
            <a:off x="7286925" y="5510075"/>
            <a:ext cx="1697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atrybut elementu</a:t>
            </a:r>
            <a:endParaRPr/>
          </a:p>
        </p:txBody>
      </p:sp>
      <p:cxnSp>
        <p:nvCxnSpPr>
          <p:cNvPr id="633" name="Google Shape;633;p73"/>
          <p:cNvCxnSpPr/>
          <p:nvPr/>
        </p:nvCxnSpPr>
        <p:spPr>
          <a:xfrm>
            <a:off x="6799475" y="5375200"/>
            <a:ext cx="487500" cy="317100"/>
          </a:xfrm>
          <a:prstGeom prst="straightConnector1">
            <a:avLst/>
          </a:prstGeom>
          <a:noFill/>
          <a:ln cap="flat" cmpd="sng" w="28575">
            <a:solidFill>
              <a:srgbClr val="E06666"/>
            </a:solidFill>
            <a:prstDash val="solid"/>
            <a:round/>
            <a:headEnd len="med" w="med" type="stealth"/>
            <a:tailEnd len="med" w="med" type="none"/>
          </a:ln>
        </p:spPr>
      </p:cxnSp>
      <p:grpSp>
        <p:nvGrpSpPr>
          <p:cNvPr id="634" name="Google Shape;634;p73"/>
          <p:cNvGrpSpPr/>
          <p:nvPr/>
        </p:nvGrpSpPr>
        <p:grpSpPr>
          <a:xfrm>
            <a:off x="6587696" y="1743925"/>
            <a:ext cx="4874782" cy="390300"/>
            <a:chOff x="2093150" y="2812450"/>
            <a:chExt cx="6110281" cy="390300"/>
          </a:xfrm>
        </p:grpSpPr>
        <p:cxnSp>
          <p:nvCxnSpPr>
            <p:cNvPr id="635" name="Google Shape;635;p73"/>
            <p:cNvCxnSpPr/>
            <p:nvPr/>
          </p:nvCxnSpPr>
          <p:spPr>
            <a:xfrm flipH="1" rot="10800000">
              <a:off x="2093150" y="30026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36" name="Google Shape;636;p73"/>
            <p:cNvSpPr txBox="1"/>
            <p:nvPr/>
          </p:nvSpPr>
          <p:spPr>
            <a:xfrm>
              <a:off x="2779731" y="2812450"/>
              <a:ext cx="5423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białe znaki pomiędzy elementami są ignorowane</a:t>
              </a:r>
              <a:endParaRPr/>
            </a:p>
          </p:txBody>
        </p:sp>
      </p:grpSp>
      <p:grpSp>
        <p:nvGrpSpPr>
          <p:cNvPr id="637" name="Google Shape;637;p73"/>
          <p:cNvGrpSpPr/>
          <p:nvPr/>
        </p:nvGrpSpPr>
        <p:grpSpPr>
          <a:xfrm>
            <a:off x="5375200" y="1021425"/>
            <a:ext cx="4854427" cy="390300"/>
            <a:chOff x="2118663" y="2812450"/>
            <a:chExt cx="6084767" cy="390300"/>
          </a:xfrm>
        </p:grpSpPr>
        <p:cxnSp>
          <p:nvCxnSpPr>
            <p:cNvPr id="638" name="Google Shape;638;p73"/>
            <p:cNvCxnSpPr/>
            <p:nvPr/>
          </p:nvCxnSpPr>
          <p:spPr>
            <a:xfrm flipH="1" rot="10800000">
              <a:off x="2118663" y="3002550"/>
              <a:ext cx="589200" cy="134700"/>
            </a:xfrm>
            <a:prstGeom prst="straightConnector1">
              <a:avLst/>
            </a:prstGeom>
            <a:noFill/>
            <a:ln cap="flat" cmpd="sng" w="28575">
              <a:solidFill>
                <a:srgbClr val="E06666"/>
              </a:solidFill>
              <a:prstDash val="solid"/>
              <a:round/>
              <a:headEnd len="med" w="med" type="stealth"/>
              <a:tailEnd len="med" w="med" type="none"/>
            </a:ln>
          </p:spPr>
        </p:cxnSp>
        <p:sp>
          <p:nvSpPr>
            <p:cNvPr id="639" name="Google Shape;639;p73"/>
            <p:cNvSpPr txBox="1"/>
            <p:nvPr/>
          </p:nvSpPr>
          <p:spPr>
            <a:xfrm>
              <a:off x="2779731" y="2812450"/>
              <a:ext cx="5423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prolog zawierający wersję XMLa i rodzaj kodowania</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narzędzie do budowania projektu Java</a:t>
            </a:r>
            <a:endParaRPr sz="1800">
              <a:solidFill>
                <a:schemeClr val="accent6"/>
              </a:solidFill>
              <a:latin typeface="Arial"/>
              <a:ea typeface="Arial"/>
              <a:cs typeface="Arial"/>
              <a:sym typeface="Arial"/>
            </a:endParaRPr>
          </a:p>
        </p:txBody>
      </p:sp>
      <p:pic>
        <p:nvPicPr>
          <p:cNvPr id="645" name="Google Shape;645;p74"/>
          <p:cNvPicPr preferRelativeResize="0"/>
          <p:nvPr/>
        </p:nvPicPr>
        <p:blipFill>
          <a:blip r:embed="rId3">
            <a:alphaModFix/>
          </a:blip>
          <a:stretch>
            <a:fillRect/>
          </a:stretch>
        </p:blipFill>
        <p:spPr>
          <a:xfrm>
            <a:off x="4007475" y="1295300"/>
            <a:ext cx="4177050" cy="1056550"/>
          </a:xfrm>
          <a:prstGeom prst="rect">
            <a:avLst/>
          </a:prstGeom>
          <a:noFill/>
          <a:ln>
            <a:noFill/>
          </a:ln>
        </p:spPr>
      </p:pic>
      <p:sp>
        <p:nvSpPr>
          <p:cNvPr id="646" name="Google Shape;646;p74"/>
          <p:cNvSpPr txBox="1"/>
          <p:nvPr/>
        </p:nvSpPr>
        <p:spPr>
          <a:xfrm>
            <a:off x="446750" y="2351850"/>
            <a:ext cx="11454900" cy="3668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en-US" sz="2200"/>
              <a:t>automatyzacja </a:t>
            </a:r>
            <a:r>
              <a:rPr lang="en-US" sz="2200"/>
              <a:t>- łatwe budowanie projektów Java</a:t>
            </a:r>
            <a:endParaRPr sz="2200"/>
          </a:p>
          <a:p>
            <a:pPr indent="-368300" lvl="0" marL="457200" rtl="0" algn="l">
              <a:spcBef>
                <a:spcPts val="0"/>
              </a:spcBef>
              <a:spcAft>
                <a:spcPts val="0"/>
              </a:spcAft>
              <a:buSzPts val="2200"/>
              <a:buChar char="●"/>
            </a:pPr>
            <a:r>
              <a:rPr b="1" lang="en-US" sz="2200"/>
              <a:t>standaryzacja </a:t>
            </a:r>
            <a:r>
              <a:rPr lang="en-US" sz="2200"/>
              <a:t>- tego jak projekt ma wyglądać (struktury katalogów)</a:t>
            </a:r>
            <a:endParaRPr sz="2200"/>
          </a:p>
          <a:p>
            <a:pPr indent="-368300" lvl="0" marL="457200" rtl="0" algn="l">
              <a:spcBef>
                <a:spcPts val="0"/>
              </a:spcBef>
              <a:spcAft>
                <a:spcPts val="0"/>
              </a:spcAft>
              <a:buSzPts val="2200"/>
              <a:buChar char="●"/>
            </a:pPr>
            <a:r>
              <a:rPr b="1" lang="en-US" sz="2200"/>
              <a:t>konwencja nad konfiguracją</a:t>
            </a:r>
            <a:r>
              <a:rPr lang="en-US" sz="2200"/>
              <a:t> - szybkie uruchamianie</a:t>
            </a:r>
            <a:endParaRPr sz="2200"/>
          </a:p>
          <a:p>
            <a:pPr indent="-368300" lvl="0" marL="457200" rtl="0" algn="l">
              <a:spcBef>
                <a:spcPts val="0"/>
              </a:spcBef>
              <a:spcAft>
                <a:spcPts val="0"/>
              </a:spcAft>
              <a:buSzPts val="2200"/>
              <a:buChar char="●"/>
            </a:pPr>
            <a:r>
              <a:rPr b="1" lang="en-US" sz="2200"/>
              <a:t>rozszerzalność </a:t>
            </a:r>
            <a:r>
              <a:rPr lang="en-US" sz="2200"/>
              <a:t>- przez system pluginów</a:t>
            </a:r>
            <a:endParaRPr sz="2200"/>
          </a:p>
          <a:p>
            <a:pPr indent="-368300" lvl="0" marL="457200" rtl="0" algn="l">
              <a:spcBef>
                <a:spcPts val="0"/>
              </a:spcBef>
              <a:spcAft>
                <a:spcPts val="0"/>
              </a:spcAft>
              <a:buSzPts val="2200"/>
              <a:buChar char="●"/>
            </a:pPr>
            <a:r>
              <a:rPr b="1" lang="en-US" sz="2200">
                <a:solidFill>
                  <a:schemeClr val="dk1"/>
                </a:solidFill>
              </a:rPr>
              <a:t>zarządzanie zależnościami projektu:</a:t>
            </a:r>
            <a:endParaRPr b="1" sz="2200">
              <a:solidFill>
                <a:schemeClr val="dk1"/>
              </a:solidFill>
            </a:endParaRPr>
          </a:p>
          <a:p>
            <a:pPr indent="0" lvl="0" marL="457200" rtl="0" algn="l">
              <a:spcBef>
                <a:spcPts val="0"/>
              </a:spcBef>
              <a:spcAft>
                <a:spcPts val="0"/>
              </a:spcAft>
              <a:buNone/>
            </a:pPr>
            <a:r>
              <a:t/>
            </a:r>
            <a:endParaRPr b="1" sz="1000">
              <a:solidFill>
                <a:schemeClr val="dk1"/>
              </a:solidFill>
            </a:endParaRPr>
          </a:p>
          <a:p>
            <a:pPr indent="-368300" lvl="1" marL="914400" rtl="0" algn="l">
              <a:spcBef>
                <a:spcPts val="0"/>
              </a:spcBef>
              <a:spcAft>
                <a:spcPts val="0"/>
              </a:spcAft>
              <a:buClr>
                <a:schemeClr val="dk1"/>
              </a:buClr>
              <a:buSzPts val="2200"/>
              <a:buChar char="○"/>
            </a:pPr>
            <a:r>
              <a:rPr b="1" lang="en-US" sz="2200">
                <a:solidFill>
                  <a:schemeClr val="dk1"/>
                </a:solidFill>
              </a:rPr>
              <a:t>artefakt</a:t>
            </a:r>
            <a:r>
              <a:rPr lang="en-US" sz="2200">
                <a:solidFill>
                  <a:schemeClr val="dk1"/>
                </a:solidFill>
              </a:rPr>
              <a:t> - moduł/zależność w projekcie - identyfikacja 3-składnikowa:</a:t>
            </a:r>
            <a:endParaRPr sz="2200">
              <a:solidFill>
                <a:schemeClr val="dk1"/>
              </a:solidFill>
            </a:endParaRPr>
          </a:p>
          <a:p>
            <a:pPr indent="-368300" lvl="2" marL="1371600" rtl="0" algn="l">
              <a:spcBef>
                <a:spcPts val="0"/>
              </a:spcBef>
              <a:spcAft>
                <a:spcPts val="0"/>
              </a:spcAft>
              <a:buClr>
                <a:schemeClr val="dk1"/>
              </a:buClr>
              <a:buSzPts val="2200"/>
              <a:buChar char="■"/>
            </a:pPr>
            <a:r>
              <a:rPr b="1" lang="en-US" sz="2200">
                <a:solidFill>
                  <a:schemeClr val="accent5"/>
                </a:solidFill>
              </a:rPr>
              <a:t>groupId</a:t>
            </a:r>
            <a:r>
              <a:rPr lang="en-US" sz="2200">
                <a:solidFill>
                  <a:schemeClr val="dk1"/>
                </a:solidFill>
              </a:rPr>
              <a:t>, </a:t>
            </a:r>
            <a:r>
              <a:rPr b="1" lang="en-US" sz="2200">
                <a:solidFill>
                  <a:schemeClr val="accent5"/>
                </a:solidFill>
              </a:rPr>
              <a:t>artifactId</a:t>
            </a:r>
            <a:r>
              <a:rPr lang="en-US" sz="2200">
                <a:solidFill>
                  <a:schemeClr val="dk1"/>
                </a:solidFill>
              </a:rPr>
              <a:t>, </a:t>
            </a:r>
            <a:r>
              <a:rPr b="1" lang="en-US" sz="2200">
                <a:solidFill>
                  <a:schemeClr val="accent5"/>
                </a:solidFill>
              </a:rPr>
              <a:t>version</a:t>
            </a:r>
            <a:endParaRPr b="1" sz="2200">
              <a:solidFill>
                <a:schemeClr val="accent5"/>
              </a:solidFill>
            </a:endParaRPr>
          </a:p>
          <a:p>
            <a:pPr indent="0" lvl="0" marL="1371600" rtl="0" algn="l">
              <a:spcBef>
                <a:spcPts val="0"/>
              </a:spcBef>
              <a:spcAft>
                <a:spcPts val="0"/>
              </a:spcAft>
              <a:buNone/>
            </a:pPr>
            <a:r>
              <a:t/>
            </a:r>
            <a:endParaRPr sz="1000">
              <a:solidFill>
                <a:schemeClr val="dk1"/>
              </a:solidFill>
            </a:endParaRPr>
          </a:p>
          <a:p>
            <a:pPr indent="-368300" lvl="1" marL="914400" rtl="0" algn="l">
              <a:spcBef>
                <a:spcPts val="0"/>
              </a:spcBef>
              <a:spcAft>
                <a:spcPts val="0"/>
              </a:spcAft>
              <a:buClr>
                <a:schemeClr val="dk1"/>
              </a:buClr>
              <a:buSzPts val="2200"/>
              <a:buChar char="○"/>
            </a:pPr>
            <a:r>
              <a:rPr b="1" lang="en-US" sz="2200">
                <a:solidFill>
                  <a:schemeClr val="dk1"/>
                </a:solidFill>
              </a:rPr>
              <a:t>repozytorium -</a:t>
            </a:r>
            <a:r>
              <a:rPr lang="en-US" sz="2200">
                <a:solidFill>
                  <a:schemeClr val="dk1"/>
                </a:solidFill>
              </a:rPr>
              <a:t> miejsce gdzie trzymane są zbiory artefaktów może być:</a:t>
            </a:r>
            <a:endParaRPr sz="2200">
              <a:solidFill>
                <a:schemeClr val="dk1"/>
              </a:solidFill>
            </a:endParaRPr>
          </a:p>
          <a:p>
            <a:pPr indent="-368300" lvl="2" marL="1371600" rtl="0" algn="l">
              <a:spcBef>
                <a:spcPts val="0"/>
              </a:spcBef>
              <a:spcAft>
                <a:spcPts val="0"/>
              </a:spcAft>
              <a:buClr>
                <a:schemeClr val="dk1"/>
              </a:buClr>
              <a:buSzPts val="2200"/>
              <a:buChar char="■"/>
            </a:pPr>
            <a:r>
              <a:rPr lang="en-US" sz="2200">
                <a:solidFill>
                  <a:schemeClr val="dk1"/>
                </a:solidFill>
              </a:rPr>
              <a:t>lokalny - np.: C:\Users\{user_name}\</a:t>
            </a:r>
            <a:r>
              <a:rPr b="1" lang="en-US" sz="2200">
                <a:solidFill>
                  <a:schemeClr val="dk1"/>
                </a:solidFill>
              </a:rPr>
              <a:t>.m2</a:t>
            </a:r>
            <a:r>
              <a:rPr lang="en-US" sz="2200">
                <a:solidFill>
                  <a:schemeClr val="dk1"/>
                </a:solidFill>
              </a:rPr>
              <a:t>\repository</a:t>
            </a:r>
            <a:endParaRPr sz="2200">
              <a:solidFill>
                <a:schemeClr val="dk1"/>
              </a:solidFill>
            </a:endParaRPr>
          </a:p>
          <a:p>
            <a:pPr indent="-368300" lvl="2" marL="1371600" rtl="0" algn="l">
              <a:spcBef>
                <a:spcPts val="0"/>
              </a:spcBef>
              <a:spcAft>
                <a:spcPts val="0"/>
              </a:spcAft>
              <a:buClr>
                <a:schemeClr val="dk1"/>
              </a:buClr>
              <a:buSzPts val="2200"/>
              <a:buChar char="■"/>
            </a:pPr>
            <a:r>
              <a:rPr lang="en-US" sz="2200">
                <a:solidFill>
                  <a:schemeClr val="dk1"/>
                </a:solidFill>
              </a:rPr>
              <a:t>zdalne - np.: </a:t>
            </a:r>
            <a:r>
              <a:rPr lang="en-US" sz="2200" u="sng">
                <a:solidFill>
                  <a:schemeClr val="hlink"/>
                </a:solidFill>
                <a:hlinkClick r:id="rId4"/>
              </a:rPr>
              <a:t>https://repo.maven.apache.org/maven2/</a:t>
            </a:r>
            <a:endParaRPr sz="2200">
              <a:solidFill>
                <a:schemeClr val="dk1"/>
              </a:solidFill>
            </a:endParaRPr>
          </a:p>
          <a:p>
            <a:pPr indent="0" lvl="0" marL="914400" rtl="0" algn="l">
              <a:spcBef>
                <a:spcPts val="0"/>
              </a:spcBef>
              <a:spcAft>
                <a:spcPts val="0"/>
              </a:spcAft>
              <a:buNone/>
            </a:pPr>
            <a:r>
              <a:t/>
            </a:r>
            <a:endParaRPr sz="22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7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struktura katalogów</a:t>
            </a:r>
            <a:endParaRPr sz="1800">
              <a:solidFill>
                <a:schemeClr val="accent6"/>
              </a:solidFill>
              <a:latin typeface="Arial"/>
              <a:ea typeface="Arial"/>
              <a:cs typeface="Arial"/>
              <a:sym typeface="Arial"/>
            </a:endParaRPr>
          </a:p>
        </p:txBody>
      </p:sp>
      <p:sp>
        <p:nvSpPr>
          <p:cNvPr id="652" name="Google Shape;652;p75"/>
          <p:cNvSpPr/>
          <p:nvPr/>
        </p:nvSpPr>
        <p:spPr>
          <a:xfrm>
            <a:off x="1466775" y="108652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project home</a:t>
            </a:r>
            <a:endParaRPr b="1" sz="1800"/>
          </a:p>
        </p:txBody>
      </p:sp>
      <p:sp>
        <p:nvSpPr>
          <p:cNvPr id="653" name="Google Shape;653;p75"/>
          <p:cNvSpPr/>
          <p:nvPr/>
        </p:nvSpPr>
        <p:spPr>
          <a:xfrm>
            <a:off x="3131250" y="30339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src</a:t>
            </a:r>
            <a:endParaRPr b="1" sz="1800"/>
          </a:p>
        </p:txBody>
      </p:sp>
      <p:sp>
        <p:nvSpPr>
          <p:cNvPr id="654" name="Google Shape;654;p75"/>
          <p:cNvSpPr/>
          <p:nvPr/>
        </p:nvSpPr>
        <p:spPr>
          <a:xfrm>
            <a:off x="6301750" y="44649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test</a:t>
            </a:r>
            <a:endParaRPr b="1" sz="1800">
              <a:solidFill>
                <a:schemeClr val="accent6"/>
              </a:solidFill>
            </a:endParaRPr>
          </a:p>
        </p:txBody>
      </p:sp>
      <p:sp>
        <p:nvSpPr>
          <p:cNvPr id="655" name="Google Shape;655;p75"/>
          <p:cNvSpPr/>
          <p:nvPr/>
        </p:nvSpPr>
        <p:spPr>
          <a:xfrm>
            <a:off x="6301750" y="191605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main</a:t>
            </a:r>
            <a:endParaRPr b="1" sz="1800">
              <a:solidFill>
                <a:schemeClr val="accent5"/>
              </a:solidFill>
            </a:endParaRPr>
          </a:p>
        </p:txBody>
      </p:sp>
      <p:sp>
        <p:nvSpPr>
          <p:cNvPr id="656" name="Google Shape;656;p75"/>
          <p:cNvSpPr/>
          <p:nvPr/>
        </p:nvSpPr>
        <p:spPr>
          <a:xfrm>
            <a:off x="3131250" y="48739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2"/>
                </a:solidFill>
              </a:rPr>
              <a:t>target</a:t>
            </a:r>
            <a:endParaRPr b="1" sz="1800">
              <a:solidFill>
                <a:schemeClr val="accent2"/>
              </a:solidFill>
            </a:endParaRPr>
          </a:p>
        </p:txBody>
      </p:sp>
      <p:sp>
        <p:nvSpPr>
          <p:cNvPr id="657" name="Google Shape;657;p75"/>
          <p:cNvSpPr/>
          <p:nvPr/>
        </p:nvSpPr>
        <p:spPr>
          <a:xfrm>
            <a:off x="3131250" y="55726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pom.xml</a:t>
            </a:r>
            <a:endParaRPr b="1" sz="1800"/>
          </a:p>
        </p:txBody>
      </p:sp>
      <p:sp>
        <p:nvSpPr>
          <p:cNvPr id="658" name="Google Shape;658;p75"/>
          <p:cNvSpPr/>
          <p:nvPr/>
        </p:nvSpPr>
        <p:spPr>
          <a:xfrm>
            <a:off x="8842400" y="12290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java</a:t>
            </a:r>
            <a:endParaRPr b="1" sz="1800">
              <a:solidFill>
                <a:schemeClr val="accent5"/>
              </a:solidFill>
            </a:endParaRPr>
          </a:p>
        </p:txBody>
      </p:sp>
      <p:sp>
        <p:nvSpPr>
          <p:cNvPr id="659" name="Google Shape;659;p75"/>
          <p:cNvSpPr/>
          <p:nvPr/>
        </p:nvSpPr>
        <p:spPr>
          <a:xfrm>
            <a:off x="8842400" y="24818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resources</a:t>
            </a:r>
            <a:endParaRPr b="1" sz="1800">
              <a:solidFill>
                <a:schemeClr val="accent5"/>
              </a:solidFill>
            </a:endParaRPr>
          </a:p>
        </p:txBody>
      </p:sp>
      <p:sp>
        <p:nvSpPr>
          <p:cNvPr id="660" name="Google Shape;660;p75"/>
          <p:cNvSpPr/>
          <p:nvPr/>
        </p:nvSpPr>
        <p:spPr>
          <a:xfrm>
            <a:off x="8842400" y="39722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java</a:t>
            </a:r>
            <a:endParaRPr b="1" sz="1800">
              <a:solidFill>
                <a:schemeClr val="accent6"/>
              </a:solidFill>
            </a:endParaRPr>
          </a:p>
        </p:txBody>
      </p:sp>
      <p:sp>
        <p:nvSpPr>
          <p:cNvPr id="661" name="Google Shape;661;p75"/>
          <p:cNvSpPr/>
          <p:nvPr/>
        </p:nvSpPr>
        <p:spPr>
          <a:xfrm>
            <a:off x="8842400" y="49964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resources</a:t>
            </a:r>
            <a:endParaRPr b="1" sz="1800">
              <a:solidFill>
                <a:schemeClr val="accent6"/>
              </a:solidFill>
            </a:endParaRPr>
          </a:p>
        </p:txBody>
      </p:sp>
      <p:cxnSp>
        <p:nvCxnSpPr>
          <p:cNvPr id="662" name="Google Shape;662;p75"/>
          <p:cNvCxnSpPr>
            <a:stCxn id="652" idx="2"/>
            <a:endCxn id="653" idx="1"/>
          </p:cNvCxnSpPr>
          <p:nvPr/>
        </p:nvCxnSpPr>
        <p:spPr>
          <a:xfrm flipH="1" rot="-5400000">
            <a:off x="1949625" y="2159775"/>
            <a:ext cx="1640100" cy="723000"/>
          </a:xfrm>
          <a:prstGeom prst="bentConnector2">
            <a:avLst/>
          </a:prstGeom>
          <a:noFill/>
          <a:ln cap="flat" cmpd="sng" w="19050">
            <a:solidFill>
              <a:schemeClr val="dk2"/>
            </a:solidFill>
            <a:prstDash val="solid"/>
            <a:round/>
            <a:headEnd len="med" w="med" type="none"/>
            <a:tailEnd len="med" w="med" type="none"/>
          </a:ln>
        </p:spPr>
      </p:cxnSp>
      <p:cxnSp>
        <p:nvCxnSpPr>
          <p:cNvPr id="663" name="Google Shape;663;p75"/>
          <p:cNvCxnSpPr>
            <a:endCxn id="656" idx="1"/>
          </p:cNvCxnSpPr>
          <p:nvPr/>
        </p:nvCxnSpPr>
        <p:spPr>
          <a:xfrm flipH="1" rot="-5400000">
            <a:off x="1033200" y="3083275"/>
            <a:ext cx="3464400" cy="731700"/>
          </a:xfrm>
          <a:prstGeom prst="bentConnector2">
            <a:avLst/>
          </a:prstGeom>
          <a:noFill/>
          <a:ln cap="flat" cmpd="sng" w="19050">
            <a:solidFill>
              <a:schemeClr val="dk2"/>
            </a:solidFill>
            <a:prstDash val="solid"/>
            <a:round/>
            <a:headEnd len="med" w="med" type="none"/>
            <a:tailEnd len="med" w="med" type="none"/>
          </a:ln>
        </p:spPr>
      </p:cxnSp>
      <p:cxnSp>
        <p:nvCxnSpPr>
          <p:cNvPr id="664" name="Google Shape;664;p75"/>
          <p:cNvCxnSpPr>
            <a:endCxn id="657" idx="1"/>
          </p:cNvCxnSpPr>
          <p:nvPr/>
        </p:nvCxnSpPr>
        <p:spPr>
          <a:xfrm flipH="1" rot="-5400000">
            <a:off x="688800" y="3437575"/>
            <a:ext cx="4163100" cy="721800"/>
          </a:xfrm>
          <a:prstGeom prst="bentConnector2">
            <a:avLst/>
          </a:prstGeom>
          <a:noFill/>
          <a:ln cap="flat" cmpd="sng" w="19050">
            <a:solidFill>
              <a:schemeClr val="dk2"/>
            </a:solidFill>
            <a:prstDash val="solid"/>
            <a:round/>
            <a:headEnd len="med" w="med" type="none"/>
            <a:tailEnd len="med" w="med" type="none"/>
          </a:ln>
        </p:spPr>
      </p:cxnSp>
      <p:cxnSp>
        <p:nvCxnSpPr>
          <p:cNvPr id="665" name="Google Shape;665;p75"/>
          <p:cNvCxnSpPr>
            <a:stCxn id="653" idx="3"/>
            <a:endCxn id="655" idx="1"/>
          </p:cNvCxnSpPr>
          <p:nvPr/>
        </p:nvCxnSpPr>
        <p:spPr>
          <a:xfrm flipH="1" rot="10800000">
            <a:off x="5014050" y="2223450"/>
            <a:ext cx="1287600" cy="1117800"/>
          </a:xfrm>
          <a:prstGeom prst="bentConnector3">
            <a:avLst>
              <a:gd fmla="val 50004" name="adj1"/>
            </a:avLst>
          </a:prstGeom>
          <a:noFill/>
          <a:ln cap="flat" cmpd="sng" w="19050">
            <a:solidFill>
              <a:schemeClr val="dk2"/>
            </a:solidFill>
            <a:prstDash val="solid"/>
            <a:round/>
            <a:headEnd len="med" w="med" type="none"/>
            <a:tailEnd len="med" w="med" type="none"/>
          </a:ln>
        </p:spPr>
      </p:cxnSp>
      <p:cxnSp>
        <p:nvCxnSpPr>
          <p:cNvPr id="666" name="Google Shape;666;p75"/>
          <p:cNvCxnSpPr>
            <a:stCxn id="653" idx="3"/>
            <a:endCxn id="654" idx="1"/>
          </p:cNvCxnSpPr>
          <p:nvPr/>
        </p:nvCxnSpPr>
        <p:spPr>
          <a:xfrm>
            <a:off x="5014050" y="3341250"/>
            <a:ext cx="1287600" cy="1431000"/>
          </a:xfrm>
          <a:prstGeom prst="bentConnector3">
            <a:avLst>
              <a:gd fmla="val 50004" name="adj1"/>
            </a:avLst>
          </a:prstGeom>
          <a:noFill/>
          <a:ln cap="flat" cmpd="sng" w="19050">
            <a:solidFill>
              <a:schemeClr val="dk2"/>
            </a:solidFill>
            <a:prstDash val="solid"/>
            <a:round/>
            <a:headEnd len="med" w="med" type="none"/>
            <a:tailEnd len="med" w="med" type="none"/>
          </a:ln>
        </p:spPr>
      </p:cxnSp>
      <p:cxnSp>
        <p:nvCxnSpPr>
          <p:cNvPr id="667" name="Google Shape;667;p75"/>
          <p:cNvCxnSpPr>
            <a:stCxn id="655" idx="3"/>
            <a:endCxn id="658" idx="1"/>
          </p:cNvCxnSpPr>
          <p:nvPr/>
        </p:nvCxnSpPr>
        <p:spPr>
          <a:xfrm flipH="1" rot="10800000">
            <a:off x="8184550" y="1536400"/>
            <a:ext cx="657900" cy="6870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68" name="Google Shape;668;p75"/>
          <p:cNvCxnSpPr>
            <a:stCxn id="655" idx="3"/>
            <a:endCxn id="659" idx="1"/>
          </p:cNvCxnSpPr>
          <p:nvPr/>
        </p:nvCxnSpPr>
        <p:spPr>
          <a:xfrm>
            <a:off x="8184550" y="2223400"/>
            <a:ext cx="657900" cy="5658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69" name="Google Shape;669;p75"/>
          <p:cNvCxnSpPr>
            <a:stCxn id="654" idx="3"/>
            <a:endCxn id="660" idx="1"/>
          </p:cNvCxnSpPr>
          <p:nvPr/>
        </p:nvCxnSpPr>
        <p:spPr>
          <a:xfrm flipH="1" rot="10800000">
            <a:off x="8184550" y="4279650"/>
            <a:ext cx="657900" cy="4926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70" name="Google Shape;670;p75"/>
          <p:cNvCxnSpPr>
            <a:stCxn id="654" idx="3"/>
            <a:endCxn id="661" idx="1"/>
          </p:cNvCxnSpPr>
          <p:nvPr/>
        </p:nvCxnSpPr>
        <p:spPr>
          <a:xfrm>
            <a:off x="8184550" y="4772250"/>
            <a:ext cx="657900" cy="531600"/>
          </a:xfrm>
          <a:prstGeom prst="bentConnector3">
            <a:avLst>
              <a:gd fmla="val 49996" name="adj1"/>
            </a:avLst>
          </a:prstGeom>
          <a:noFill/>
          <a:ln cap="flat" cmpd="sng" w="19050">
            <a:solidFill>
              <a:schemeClr val="dk2"/>
            </a:solidFill>
            <a:prstDash val="solid"/>
            <a:round/>
            <a:headEnd len="med" w="med" type="none"/>
            <a:tailEnd len="med" w="med" type="none"/>
          </a:ln>
        </p:spPr>
      </p:cxnSp>
      <p:sp>
        <p:nvSpPr>
          <p:cNvPr id="671" name="Google Shape;671;p75"/>
          <p:cNvSpPr txBox="1"/>
          <p:nvPr/>
        </p:nvSpPr>
        <p:spPr>
          <a:xfrm>
            <a:off x="0" y="6252725"/>
            <a:ext cx="12192000" cy="6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u="sng">
                <a:solidFill>
                  <a:schemeClr val="hlink"/>
                </a:solidFill>
                <a:hlinkClick r:id="rId3"/>
              </a:rPr>
              <a:t>https://maven.apache.org/guides/introduction/introduction-to-the-pom.html</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cykl życia</a:t>
            </a:r>
            <a:endParaRPr sz="1800">
              <a:solidFill>
                <a:schemeClr val="accent6"/>
              </a:solidFill>
              <a:latin typeface="Arial"/>
              <a:ea typeface="Arial"/>
              <a:cs typeface="Arial"/>
              <a:sym typeface="Arial"/>
            </a:endParaRPr>
          </a:p>
        </p:txBody>
      </p:sp>
      <p:sp>
        <p:nvSpPr>
          <p:cNvPr id="677" name="Google Shape;677;p76"/>
          <p:cNvSpPr/>
          <p:nvPr/>
        </p:nvSpPr>
        <p:spPr>
          <a:xfrm>
            <a:off x="926750"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validate</a:t>
            </a:r>
            <a:endParaRPr sz="1800"/>
          </a:p>
        </p:txBody>
      </p:sp>
      <p:sp>
        <p:nvSpPr>
          <p:cNvPr id="678" name="Google Shape;678;p76"/>
          <p:cNvSpPr/>
          <p:nvPr/>
        </p:nvSpPr>
        <p:spPr>
          <a:xfrm>
            <a:off x="3732613"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compile</a:t>
            </a:r>
            <a:endParaRPr sz="1800"/>
          </a:p>
        </p:txBody>
      </p:sp>
      <p:sp>
        <p:nvSpPr>
          <p:cNvPr id="679" name="Google Shape;679;p76"/>
          <p:cNvSpPr/>
          <p:nvPr/>
        </p:nvSpPr>
        <p:spPr>
          <a:xfrm>
            <a:off x="6538475"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test</a:t>
            </a:r>
            <a:endParaRPr sz="1800"/>
          </a:p>
        </p:txBody>
      </p:sp>
      <p:sp>
        <p:nvSpPr>
          <p:cNvPr id="680" name="Google Shape;680;p76"/>
          <p:cNvSpPr/>
          <p:nvPr/>
        </p:nvSpPr>
        <p:spPr>
          <a:xfrm>
            <a:off x="9319000"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package</a:t>
            </a:r>
            <a:endParaRPr sz="1800"/>
          </a:p>
        </p:txBody>
      </p:sp>
      <p:sp>
        <p:nvSpPr>
          <p:cNvPr id="681" name="Google Shape;681;p76"/>
          <p:cNvSpPr/>
          <p:nvPr/>
        </p:nvSpPr>
        <p:spPr>
          <a:xfrm>
            <a:off x="5374125"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install</a:t>
            </a:r>
            <a:endParaRPr sz="1800"/>
          </a:p>
        </p:txBody>
      </p:sp>
      <p:sp>
        <p:nvSpPr>
          <p:cNvPr id="682" name="Google Shape;682;p76"/>
          <p:cNvSpPr/>
          <p:nvPr/>
        </p:nvSpPr>
        <p:spPr>
          <a:xfrm>
            <a:off x="8077100"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verify</a:t>
            </a:r>
            <a:endParaRPr sz="1800"/>
          </a:p>
        </p:txBody>
      </p:sp>
      <p:sp>
        <p:nvSpPr>
          <p:cNvPr id="683" name="Google Shape;683;p76"/>
          <p:cNvSpPr/>
          <p:nvPr/>
        </p:nvSpPr>
        <p:spPr>
          <a:xfrm>
            <a:off x="2401375"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deploy</a:t>
            </a:r>
            <a:endParaRPr sz="1800"/>
          </a:p>
        </p:txBody>
      </p:sp>
      <p:sp>
        <p:nvSpPr>
          <p:cNvPr id="684" name="Google Shape;684;p76"/>
          <p:cNvSpPr/>
          <p:nvPr/>
        </p:nvSpPr>
        <p:spPr>
          <a:xfrm>
            <a:off x="926750" y="1141925"/>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clean</a:t>
            </a:r>
            <a:endParaRPr sz="1800"/>
          </a:p>
        </p:txBody>
      </p:sp>
      <p:sp>
        <p:nvSpPr>
          <p:cNvPr id="685" name="Google Shape;685;p76"/>
          <p:cNvSpPr txBox="1"/>
          <p:nvPr/>
        </p:nvSpPr>
        <p:spPr>
          <a:xfrm>
            <a:off x="2813875" y="1254125"/>
            <a:ext cx="30828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czyszczenie projektu (katalog target)</a:t>
            </a:r>
            <a:endParaRPr/>
          </a:p>
        </p:txBody>
      </p:sp>
      <p:sp>
        <p:nvSpPr>
          <p:cNvPr id="686" name="Google Shape;686;p76"/>
          <p:cNvSpPr txBox="1"/>
          <p:nvPr/>
        </p:nvSpPr>
        <p:spPr>
          <a:xfrm>
            <a:off x="549400" y="2969425"/>
            <a:ext cx="2588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sprawdzenie kodu źródłowego</a:t>
            </a:r>
            <a:endParaRPr/>
          </a:p>
        </p:txBody>
      </p:sp>
      <p:sp>
        <p:nvSpPr>
          <p:cNvPr id="687" name="Google Shape;687;p76"/>
          <p:cNvSpPr txBox="1"/>
          <p:nvPr/>
        </p:nvSpPr>
        <p:spPr>
          <a:xfrm>
            <a:off x="3421975" y="3028300"/>
            <a:ext cx="2474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kompilacja kodu źródłowego</a:t>
            </a:r>
            <a:endParaRPr/>
          </a:p>
        </p:txBody>
      </p:sp>
      <p:sp>
        <p:nvSpPr>
          <p:cNvPr id="688" name="Google Shape;688;p76"/>
          <p:cNvSpPr txBox="1"/>
          <p:nvPr/>
        </p:nvSpPr>
        <p:spPr>
          <a:xfrm>
            <a:off x="6538475" y="3028300"/>
            <a:ext cx="1697400" cy="4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testy kodu </a:t>
            </a:r>
            <a:endParaRPr/>
          </a:p>
          <a:p>
            <a:pPr indent="0" lvl="0" marL="0" rtl="0" algn="ctr">
              <a:spcBef>
                <a:spcPts val="0"/>
              </a:spcBef>
              <a:spcAft>
                <a:spcPts val="0"/>
              </a:spcAft>
              <a:buNone/>
            </a:pPr>
            <a:r>
              <a:rPr lang="en-US"/>
              <a:t>(np.: jednostkowe)</a:t>
            </a:r>
            <a:endParaRPr/>
          </a:p>
        </p:txBody>
      </p:sp>
      <p:sp>
        <p:nvSpPr>
          <p:cNvPr id="689" name="Google Shape;689;p76"/>
          <p:cNvSpPr txBox="1"/>
          <p:nvPr/>
        </p:nvSpPr>
        <p:spPr>
          <a:xfrm>
            <a:off x="9043200" y="307340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łączenie (pakowanie) elementów do paczki JAR albo WAR</a:t>
            </a:r>
            <a:endParaRPr/>
          </a:p>
        </p:txBody>
      </p:sp>
      <p:sp>
        <p:nvSpPr>
          <p:cNvPr id="690" name="Google Shape;690;p76"/>
          <p:cNvSpPr txBox="1"/>
          <p:nvPr/>
        </p:nvSpPr>
        <p:spPr>
          <a:xfrm>
            <a:off x="7688450" y="494275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weryfikacja czy stworzona paczka spełnia kryteria jakościowe</a:t>
            </a:r>
            <a:endParaRPr/>
          </a:p>
        </p:txBody>
      </p:sp>
      <p:sp>
        <p:nvSpPr>
          <p:cNvPr id="691" name="Google Shape;691;p76"/>
          <p:cNvSpPr txBox="1"/>
          <p:nvPr/>
        </p:nvSpPr>
        <p:spPr>
          <a:xfrm>
            <a:off x="5031300" y="500735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instalacja artefaktu w repozytorium Mavena</a:t>
            </a:r>
            <a:endParaRPr/>
          </a:p>
        </p:txBody>
      </p:sp>
      <p:sp>
        <p:nvSpPr>
          <p:cNvPr id="692" name="Google Shape;692;p76"/>
          <p:cNvSpPr txBox="1"/>
          <p:nvPr/>
        </p:nvSpPr>
        <p:spPr>
          <a:xfrm>
            <a:off x="2091225" y="5007350"/>
            <a:ext cx="2588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wdrożenie (instalacja) artefaktu w środowisku docelowym (np. na serwerze)</a:t>
            </a:r>
            <a:endParaRPr/>
          </a:p>
        </p:txBody>
      </p:sp>
      <p:cxnSp>
        <p:nvCxnSpPr>
          <p:cNvPr id="693" name="Google Shape;693;p76"/>
          <p:cNvCxnSpPr>
            <a:stCxn id="677" idx="3"/>
            <a:endCxn id="678" idx="1"/>
          </p:cNvCxnSpPr>
          <p:nvPr/>
        </p:nvCxnSpPr>
        <p:spPr>
          <a:xfrm>
            <a:off x="2624150" y="2686900"/>
            <a:ext cx="1108500" cy="0"/>
          </a:xfrm>
          <a:prstGeom prst="straightConnector1">
            <a:avLst/>
          </a:prstGeom>
          <a:noFill/>
          <a:ln cap="flat" cmpd="sng" w="19050">
            <a:solidFill>
              <a:schemeClr val="dk2"/>
            </a:solidFill>
            <a:prstDash val="solid"/>
            <a:round/>
            <a:headEnd len="med" w="med" type="none"/>
            <a:tailEnd len="med" w="med" type="triangle"/>
          </a:ln>
        </p:spPr>
      </p:cxnSp>
      <p:cxnSp>
        <p:nvCxnSpPr>
          <p:cNvPr id="694" name="Google Shape;694;p76"/>
          <p:cNvCxnSpPr>
            <a:stCxn id="678" idx="3"/>
            <a:endCxn id="679" idx="1"/>
          </p:cNvCxnSpPr>
          <p:nvPr/>
        </p:nvCxnSpPr>
        <p:spPr>
          <a:xfrm>
            <a:off x="5430013" y="2686900"/>
            <a:ext cx="1108500" cy="0"/>
          </a:xfrm>
          <a:prstGeom prst="straightConnector1">
            <a:avLst/>
          </a:prstGeom>
          <a:noFill/>
          <a:ln cap="flat" cmpd="sng" w="19050">
            <a:solidFill>
              <a:schemeClr val="dk2"/>
            </a:solidFill>
            <a:prstDash val="solid"/>
            <a:round/>
            <a:headEnd len="med" w="med" type="none"/>
            <a:tailEnd len="med" w="med" type="triangle"/>
          </a:ln>
        </p:spPr>
      </p:cxnSp>
      <p:cxnSp>
        <p:nvCxnSpPr>
          <p:cNvPr id="695" name="Google Shape;695;p76"/>
          <p:cNvCxnSpPr>
            <a:stCxn id="679" idx="3"/>
            <a:endCxn id="680" idx="1"/>
          </p:cNvCxnSpPr>
          <p:nvPr/>
        </p:nvCxnSpPr>
        <p:spPr>
          <a:xfrm>
            <a:off x="8235875" y="2686900"/>
            <a:ext cx="1083000" cy="0"/>
          </a:xfrm>
          <a:prstGeom prst="straightConnector1">
            <a:avLst/>
          </a:prstGeom>
          <a:noFill/>
          <a:ln cap="flat" cmpd="sng" w="19050">
            <a:solidFill>
              <a:schemeClr val="dk2"/>
            </a:solidFill>
            <a:prstDash val="solid"/>
            <a:round/>
            <a:headEnd len="med" w="med" type="none"/>
            <a:tailEnd len="med" w="med" type="triangle"/>
          </a:ln>
        </p:spPr>
      </p:cxnSp>
      <p:cxnSp>
        <p:nvCxnSpPr>
          <p:cNvPr id="696" name="Google Shape;696;p76"/>
          <p:cNvCxnSpPr>
            <a:stCxn id="680" idx="3"/>
            <a:endCxn id="682" idx="3"/>
          </p:cNvCxnSpPr>
          <p:nvPr/>
        </p:nvCxnSpPr>
        <p:spPr>
          <a:xfrm flipH="1">
            <a:off x="9774400" y="2686900"/>
            <a:ext cx="1242000" cy="1864500"/>
          </a:xfrm>
          <a:prstGeom prst="bentConnector3">
            <a:avLst>
              <a:gd fmla="val -50843" name="adj1"/>
            </a:avLst>
          </a:prstGeom>
          <a:noFill/>
          <a:ln cap="flat" cmpd="sng" w="19050">
            <a:solidFill>
              <a:schemeClr val="dk2"/>
            </a:solidFill>
            <a:prstDash val="solid"/>
            <a:round/>
            <a:headEnd len="med" w="med" type="none"/>
            <a:tailEnd len="med" w="med" type="triangle"/>
          </a:ln>
        </p:spPr>
      </p:cxnSp>
      <p:cxnSp>
        <p:nvCxnSpPr>
          <p:cNvPr id="697" name="Google Shape;697;p76"/>
          <p:cNvCxnSpPr>
            <a:stCxn id="682" idx="1"/>
            <a:endCxn id="681" idx="3"/>
          </p:cNvCxnSpPr>
          <p:nvPr/>
        </p:nvCxnSpPr>
        <p:spPr>
          <a:xfrm rot="10800000">
            <a:off x="7071500" y="4551250"/>
            <a:ext cx="1005600" cy="0"/>
          </a:xfrm>
          <a:prstGeom prst="straightConnector1">
            <a:avLst/>
          </a:prstGeom>
          <a:noFill/>
          <a:ln cap="flat" cmpd="sng" w="19050">
            <a:solidFill>
              <a:schemeClr val="dk2"/>
            </a:solidFill>
            <a:prstDash val="solid"/>
            <a:round/>
            <a:headEnd len="med" w="med" type="none"/>
            <a:tailEnd len="med" w="med" type="triangle"/>
          </a:ln>
        </p:spPr>
      </p:cxnSp>
      <p:cxnSp>
        <p:nvCxnSpPr>
          <p:cNvPr id="698" name="Google Shape;698;p76"/>
          <p:cNvCxnSpPr>
            <a:stCxn id="681" idx="1"/>
            <a:endCxn id="683" idx="3"/>
          </p:cNvCxnSpPr>
          <p:nvPr/>
        </p:nvCxnSpPr>
        <p:spPr>
          <a:xfrm rot="10800000">
            <a:off x="4098825" y="4551250"/>
            <a:ext cx="12753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Guava - biblioteka od Google</a:t>
            </a:r>
            <a:endParaRPr sz="1800">
              <a:solidFill>
                <a:schemeClr val="accent6"/>
              </a:solidFill>
              <a:latin typeface="Arial"/>
              <a:ea typeface="Arial"/>
              <a:cs typeface="Arial"/>
              <a:sym typeface="Arial"/>
            </a:endParaRPr>
          </a:p>
        </p:txBody>
      </p:sp>
      <p:sp>
        <p:nvSpPr>
          <p:cNvPr id="704" name="Google Shape;704;p77"/>
          <p:cNvSpPr txBox="1"/>
          <p:nvPr/>
        </p:nvSpPr>
        <p:spPr>
          <a:xfrm>
            <a:off x="3297325" y="1421500"/>
            <a:ext cx="5148600" cy="1914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a:t>
            </a:r>
            <a:r>
              <a:rPr lang="en-US" sz="1800">
                <a:solidFill>
                  <a:schemeClr val="accent5"/>
                </a:solidFill>
              </a:rPr>
              <a:t>&lt;dependency&gt;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&lt;groupId&gt;</a:t>
            </a:r>
            <a:r>
              <a:rPr lang="en-US" sz="1800"/>
              <a:t>com.google.guava</a:t>
            </a:r>
            <a:r>
              <a:rPr lang="en-US" sz="1800">
                <a:solidFill>
                  <a:schemeClr val="accent5"/>
                </a:solidFill>
              </a:rPr>
              <a:t>&lt;/groupId&gt;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&lt;artifactId&gt;</a:t>
            </a:r>
            <a:r>
              <a:rPr lang="en-US" sz="1800"/>
              <a:t>guava</a:t>
            </a:r>
            <a:r>
              <a:rPr lang="en-US" sz="1800">
                <a:solidFill>
                  <a:schemeClr val="accent5"/>
                </a:solidFill>
              </a:rPr>
              <a:t>&lt;/artifactId&gt;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&lt;version&gt;</a:t>
            </a:r>
            <a:r>
              <a:rPr lang="en-US" sz="1800"/>
              <a:t>27.0.1-jre</a:t>
            </a:r>
            <a:r>
              <a:rPr lang="en-US" sz="1800">
                <a:solidFill>
                  <a:schemeClr val="accent5"/>
                </a:solidFill>
              </a:rPr>
              <a:t>&lt;/version&gt;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&lt;/dependency&gt;</a:t>
            </a:r>
            <a:endParaRPr sz="1800"/>
          </a:p>
        </p:txBody>
      </p:sp>
      <p:sp>
        <p:nvSpPr>
          <p:cNvPr id="705" name="Google Shape;705;p77"/>
          <p:cNvSpPr txBox="1"/>
          <p:nvPr/>
        </p:nvSpPr>
        <p:spPr>
          <a:xfrm>
            <a:off x="1121875" y="3675925"/>
            <a:ext cx="10408800" cy="2058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popularna biblioteka od Google </a:t>
            </a:r>
            <a:endParaRPr sz="2400"/>
          </a:p>
          <a:p>
            <a:pPr indent="-381000" lvl="0" marL="457200" rtl="0" algn="l">
              <a:spcBef>
                <a:spcPts val="0"/>
              </a:spcBef>
              <a:spcAft>
                <a:spcPts val="0"/>
              </a:spcAft>
              <a:buSzPts val="2400"/>
              <a:buChar char="●"/>
            </a:pPr>
            <a:r>
              <a:rPr lang="en-US" sz="2400"/>
              <a:t>zawiera własne implementacje kolekcji, m.in: Multiset, Multimap, Table</a:t>
            </a:r>
            <a:endParaRPr sz="2400"/>
          </a:p>
          <a:p>
            <a:pPr indent="-381000" lvl="0" marL="457200" rtl="0" algn="l">
              <a:spcBef>
                <a:spcPts val="0"/>
              </a:spcBef>
              <a:spcAft>
                <a:spcPts val="0"/>
              </a:spcAft>
              <a:buSzPts val="2400"/>
              <a:buChar char="●"/>
            </a:pPr>
            <a:r>
              <a:rPr lang="en-US" sz="2400"/>
              <a:t>klasy do obsługi Stringów, IO, cache</a:t>
            </a:r>
            <a:endParaRPr sz="2400"/>
          </a:p>
          <a:p>
            <a:pPr indent="-381000" lvl="0" marL="457200" rtl="0" algn="l">
              <a:spcBef>
                <a:spcPts val="0"/>
              </a:spcBef>
              <a:spcAft>
                <a:spcPts val="0"/>
              </a:spcAft>
              <a:buSzPts val="2400"/>
              <a:buChar char="●"/>
            </a:pPr>
            <a:r>
              <a:rPr lang="en-US" sz="2400"/>
              <a:t>i wiele innych ...</a:t>
            </a:r>
            <a:endParaRPr sz="2400"/>
          </a:p>
        </p:txBody>
      </p:sp>
      <p:sp>
        <p:nvSpPr>
          <p:cNvPr id="706" name="Google Shape;706;p77"/>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2400">
                <a:solidFill>
                  <a:schemeClr val="accent6"/>
                </a:solidFill>
              </a:rPr>
              <a:t>Przykłady w kodzie: </a:t>
            </a:r>
            <a:r>
              <a:rPr lang="en-US" sz="2400">
                <a:solidFill>
                  <a:schemeClr val="accent6"/>
                </a:solidFill>
              </a:rPr>
              <a:t>pl.sda.dependencies</a:t>
            </a:r>
            <a:r>
              <a:rPr lang="en-US" sz="2400">
                <a:solidFill>
                  <a:schemeClr val="accent6"/>
                </a:solidFill>
              </a:rPr>
              <a:t>.</a:t>
            </a:r>
            <a:r>
              <a:rPr lang="en-US" sz="2400">
                <a:solidFill>
                  <a:schemeClr val="accent6"/>
                </a:solidFill>
              </a:rPr>
              <a:t>GuavaSamples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Tablice</a:t>
            </a:r>
            <a:endParaRPr b="1" sz="3000">
              <a:latin typeface="Arial"/>
              <a:ea typeface="Arial"/>
              <a:cs typeface="Arial"/>
              <a:sym typeface="Arial"/>
            </a:endParaRPr>
          </a:p>
        </p:txBody>
      </p:sp>
      <p:sp>
        <p:nvSpPr>
          <p:cNvPr id="712" name="Google Shape;712;p7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definicja</a:t>
            </a:r>
            <a:endParaRPr>
              <a:latin typeface="Arial"/>
              <a:ea typeface="Arial"/>
              <a:cs typeface="Arial"/>
              <a:sym typeface="Arial"/>
            </a:endParaRPr>
          </a:p>
        </p:txBody>
      </p:sp>
      <p:sp>
        <p:nvSpPr>
          <p:cNvPr id="718" name="Google Shape;718;p79"/>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Tablica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zestaw elementów (wartości) tego samego typu, ułożonych na określonych pozycjach. Do każdego z tych elementów mamy bezpośredni dostęp poprzez nazwę tablicy i pozycję elementu w zestawie (określaną jako </a:t>
            </a:r>
            <a:r>
              <a:rPr b="1" lang="en-US" sz="2000" u="sng">
                <a:latin typeface="Arial"/>
                <a:ea typeface="Arial"/>
                <a:cs typeface="Arial"/>
                <a:sym typeface="Arial"/>
              </a:rPr>
              <a:t>indeks </a:t>
            </a:r>
            <a:r>
              <a:rPr lang="en-US" sz="2000">
                <a:latin typeface="Arial"/>
                <a:ea typeface="Arial"/>
                <a:cs typeface="Arial"/>
                <a:sym typeface="Arial"/>
              </a:rPr>
              <a:t>tablicy)</a:t>
            </a:r>
            <a:endParaRPr sz="2000">
              <a:latin typeface="Arial"/>
              <a:ea typeface="Arial"/>
              <a:cs typeface="Arial"/>
              <a:sym typeface="Arial"/>
            </a:endParaRPr>
          </a:p>
        </p:txBody>
      </p:sp>
      <p:graphicFrame>
        <p:nvGraphicFramePr>
          <p:cNvPr id="719" name="Google Shape;719;p79"/>
          <p:cNvGraphicFramePr/>
          <p:nvPr/>
        </p:nvGraphicFramePr>
        <p:xfrm>
          <a:off x="3786475" y="3426325"/>
          <a:ext cx="3000000" cy="3000000"/>
        </p:xfrm>
        <a:graphic>
          <a:graphicData uri="http://schemas.openxmlformats.org/drawingml/2006/table">
            <a:tbl>
              <a:tblPr>
                <a:noFill/>
                <a:tableStyleId>{00A3E7B8-BC4F-4CE8-B490-ACAC063D1144}</a:tableStyleId>
              </a:tblPr>
              <a:tblGrid>
                <a:gridCol w="842625"/>
                <a:gridCol w="857325"/>
                <a:gridCol w="897450"/>
                <a:gridCol w="1090750"/>
                <a:gridCol w="930900"/>
              </a:tblGrid>
              <a:tr h="381000">
                <a:tc>
                  <a:txBody>
                    <a:bodyPr>
                      <a:noAutofit/>
                    </a:bodyPr>
                    <a:lstStyle/>
                    <a:p>
                      <a:pPr indent="0" lvl="0" marL="0" rtl="0" algn="ctr">
                        <a:spcBef>
                          <a:spcPts val="0"/>
                        </a:spcBef>
                        <a:spcAft>
                          <a:spcPts val="0"/>
                        </a:spcAft>
                        <a:buNone/>
                      </a:pPr>
                      <a:r>
                        <a:rPr lang="en-US" sz="2400"/>
                        <a:t>4.5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100.5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95.3</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720" name="Google Shape;720;p79"/>
          <p:cNvSpPr txBox="1"/>
          <p:nvPr/>
        </p:nvSpPr>
        <p:spPr>
          <a:xfrm>
            <a:off x="2662200" y="4919575"/>
            <a:ext cx="6867600" cy="9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double[]</a:t>
            </a:r>
            <a:r>
              <a:rPr lang="en-US" sz="2400"/>
              <a:t> </a:t>
            </a:r>
            <a:r>
              <a:rPr lang="en-US" sz="2400">
                <a:solidFill>
                  <a:schemeClr val="accent5"/>
                </a:solidFill>
              </a:rPr>
              <a:t>myTable </a:t>
            </a:r>
            <a:r>
              <a:rPr lang="en-US" sz="2400"/>
              <a:t>= </a:t>
            </a:r>
            <a:r>
              <a:rPr b="1" lang="en-US" sz="2400"/>
              <a:t>{</a:t>
            </a:r>
            <a:r>
              <a:rPr lang="en-US" sz="2400">
                <a:solidFill>
                  <a:schemeClr val="accent6"/>
                </a:solidFill>
              </a:rPr>
              <a:t>4.5, 6.2, 5.0, 100.5, 95.3</a:t>
            </a:r>
            <a:r>
              <a:rPr b="1" lang="en-US" sz="2400"/>
              <a:t>}</a:t>
            </a:r>
            <a:endParaRPr b="1" sz="2400"/>
          </a:p>
          <a:p>
            <a:pPr indent="0" lvl="0" marL="0" rtl="0" algn="ctr">
              <a:spcBef>
                <a:spcPts val="0"/>
              </a:spcBef>
              <a:spcAft>
                <a:spcPts val="0"/>
              </a:spcAft>
              <a:buClr>
                <a:schemeClr val="dk1"/>
              </a:buClr>
              <a:buSzPts val="1100"/>
              <a:buFont typeface="Arial"/>
              <a:buNone/>
            </a:pPr>
            <a:r>
              <a:rPr lang="en-US" sz="2400"/>
              <a:t>double </a:t>
            </a:r>
            <a:r>
              <a:rPr lang="en-US" sz="2400">
                <a:solidFill>
                  <a:schemeClr val="accent5"/>
                </a:solidFill>
              </a:rPr>
              <a:t>d </a:t>
            </a:r>
            <a:r>
              <a:rPr lang="en-US" sz="2400"/>
              <a:t>= </a:t>
            </a:r>
            <a:r>
              <a:rPr lang="en-US" sz="2400">
                <a:solidFill>
                  <a:schemeClr val="accent5"/>
                </a:solidFill>
              </a:rPr>
              <a:t>myTable</a:t>
            </a:r>
            <a:r>
              <a:rPr b="1" lang="en-US" sz="2400"/>
              <a:t>[3]</a:t>
            </a:r>
            <a:r>
              <a:rPr lang="en-US" sz="2400"/>
              <a:t>;</a:t>
            </a:r>
            <a:r>
              <a:rPr lang="en-US" sz="2400">
                <a:solidFill>
                  <a:schemeClr val="accent5"/>
                </a:solidFill>
              </a:rPr>
              <a:t> </a:t>
            </a:r>
            <a:r>
              <a:rPr lang="en-US" sz="2400">
                <a:solidFill>
                  <a:srgbClr val="515151"/>
                </a:solidFill>
              </a:rPr>
              <a:t>// 100.5</a:t>
            </a:r>
            <a:endParaRPr b="1" sz="2400">
              <a:solidFill>
                <a:srgbClr val="515151"/>
              </a:solidFill>
            </a:endParaRPr>
          </a:p>
        </p:txBody>
      </p:sp>
      <p:cxnSp>
        <p:nvCxnSpPr>
          <p:cNvPr id="721" name="Google Shape;721;p79"/>
          <p:cNvCxnSpPr/>
          <p:nvPr/>
        </p:nvCxnSpPr>
        <p:spPr>
          <a:xfrm>
            <a:off x="6087325" y="4175275"/>
            <a:ext cx="9900" cy="770700"/>
          </a:xfrm>
          <a:prstGeom prst="straightConnector1">
            <a:avLst/>
          </a:prstGeom>
          <a:noFill/>
          <a:ln cap="flat" cmpd="sng" w="28575">
            <a:solidFill>
              <a:srgbClr val="E06666"/>
            </a:solidFill>
            <a:prstDash val="solid"/>
            <a:round/>
            <a:headEnd len="med" w="med" type="stealth"/>
            <a:tailEnd len="med" w="med" type="stealth"/>
          </a:ln>
        </p:spPr>
      </p:cxnSp>
      <p:sp>
        <p:nvSpPr>
          <p:cNvPr id="722" name="Google Shape;722;p79"/>
          <p:cNvSpPr txBox="1"/>
          <p:nvPr/>
        </p:nvSpPr>
        <p:spPr>
          <a:xfrm>
            <a:off x="7632575" y="4419200"/>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elementów tablicy</a:t>
            </a:r>
            <a:endParaRPr sz="1800"/>
          </a:p>
        </p:txBody>
      </p:sp>
      <p:cxnSp>
        <p:nvCxnSpPr>
          <p:cNvPr id="723" name="Google Shape;723;p79"/>
          <p:cNvCxnSpPr>
            <a:endCxn id="722" idx="1"/>
          </p:cNvCxnSpPr>
          <p:nvPr/>
        </p:nvCxnSpPr>
        <p:spPr>
          <a:xfrm>
            <a:off x="6497075" y="4204550"/>
            <a:ext cx="1135500" cy="414600"/>
          </a:xfrm>
          <a:prstGeom prst="straightConnector1">
            <a:avLst/>
          </a:prstGeom>
          <a:noFill/>
          <a:ln cap="flat" cmpd="sng" w="28575">
            <a:solidFill>
              <a:srgbClr val="E06666"/>
            </a:solidFill>
            <a:prstDash val="solid"/>
            <a:round/>
            <a:headEnd len="med" w="med" type="stealth"/>
            <a:tailEnd len="med" w="med" type="none"/>
          </a:ln>
        </p:spPr>
      </p:cxnSp>
      <p:cxnSp>
        <p:nvCxnSpPr>
          <p:cNvPr id="724" name="Google Shape;724;p79"/>
          <p:cNvCxnSpPr/>
          <p:nvPr/>
        </p:nvCxnSpPr>
        <p:spPr>
          <a:xfrm>
            <a:off x="7316525" y="4106975"/>
            <a:ext cx="429300" cy="351300"/>
          </a:xfrm>
          <a:prstGeom prst="straightConnector1">
            <a:avLst/>
          </a:prstGeom>
          <a:noFill/>
          <a:ln cap="flat" cmpd="sng" w="28575">
            <a:solidFill>
              <a:srgbClr val="E06666"/>
            </a:solidFill>
            <a:prstDash val="solid"/>
            <a:round/>
            <a:headEnd len="med" w="med" type="stealth"/>
            <a:tailEnd len="med" w="med" type="none"/>
          </a:ln>
        </p:spPr>
      </p:cxnSp>
      <p:cxnSp>
        <p:nvCxnSpPr>
          <p:cNvPr id="725" name="Google Shape;725;p79"/>
          <p:cNvCxnSpPr/>
          <p:nvPr/>
        </p:nvCxnSpPr>
        <p:spPr>
          <a:xfrm>
            <a:off x="7979875" y="4048475"/>
            <a:ext cx="19500" cy="409800"/>
          </a:xfrm>
          <a:prstGeom prst="straightConnector1">
            <a:avLst/>
          </a:prstGeom>
          <a:noFill/>
          <a:ln cap="flat" cmpd="sng" w="28575">
            <a:solidFill>
              <a:srgbClr val="E06666"/>
            </a:solidFill>
            <a:prstDash val="solid"/>
            <a:round/>
            <a:headEnd len="med" w="med" type="stealth"/>
            <a:tailEnd len="med" w="med" type="none"/>
          </a:ln>
        </p:spPr>
      </p:cxnSp>
      <p:grpSp>
        <p:nvGrpSpPr>
          <p:cNvPr id="726" name="Google Shape;726;p79"/>
          <p:cNvGrpSpPr/>
          <p:nvPr/>
        </p:nvGrpSpPr>
        <p:grpSpPr>
          <a:xfrm>
            <a:off x="3960675" y="2528475"/>
            <a:ext cx="429300" cy="804158"/>
            <a:chOff x="3960675" y="2528475"/>
            <a:chExt cx="429300" cy="804158"/>
          </a:xfrm>
        </p:grpSpPr>
        <p:cxnSp>
          <p:nvCxnSpPr>
            <p:cNvPr id="727" name="Google Shape;727;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28" name="Google Shape;728;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0</a:t>
              </a:r>
              <a:endParaRPr sz="1800"/>
            </a:p>
          </p:txBody>
        </p:sp>
      </p:grpSp>
      <p:grpSp>
        <p:nvGrpSpPr>
          <p:cNvPr id="729" name="Google Shape;729;p79"/>
          <p:cNvGrpSpPr/>
          <p:nvPr/>
        </p:nvGrpSpPr>
        <p:grpSpPr>
          <a:xfrm>
            <a:off x="4795950" y="2550025"/>
            <a:ext cx="429300" cy="804158"/>
            <a:chOff x="3960675" y="2528475"/>
            <a:chExt cx="429300" cy="804158"/>
          </a:xfrm>
        </p:grpSpPr>
        <p:cxnSp>
          <p:nvCxnSpPr>
            <p:cNvPr id="730" name="Google Shape;730;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1" name="Google Shape;731;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a:t>
              </a:r>
              <a:endParaRPr sz="1800"/>
            </a:p>
          </p:txBody>
        </p:sp>
      </p:grpSp>
      <p:grpSp>
        <p:nvGrpSpPr>
          <p:cNvPr id="732" name="Google Shape;732;p79"/>
          <p:cNvGrpSpPr/>
          <p:nvPr/>
        </p:nvGrpSpPr>
        <p:grpSpPr>
          <a:xfrm>
            <a:off x="5706950" y="2550025"/>
            <a:ext cx="429300" cy="804158"/>
            <a:chOff x="3960675" y="2528475"/>
            <a:chExt cx="429300" cy="804158"/>
          </a:xfrm>
        </p:grpSpPr>
        <p:cxnSp>
          <p:nvCxnSpPr>
            <p:cNvPr id="733" name="Google Shape;733;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4" name="Google Shape;734;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2</a:t>
              </a:r>
              <a:endParaRPr sz="1800"/>
            </a:p>
          </p:txBody>
        </p:sp>
      </p:grpSp>
      <p:grpSp>
        <p:nvGrpSpPr>
          <p:cNvPr id="735" name="Google Shape;735;p79"/>
          <p:cNvGrpSpPr/>
          <p:nvPr/>
        </p:nvGrpSpPr>
        <p:grpSpPr>
          <a:xfrm>
            <a:off x="6739650" y="2550025"/>
            <a:ext cx="429300" cy="804158"/>
            <a:chOff x="3960675" y="2528475"/>
            <a:chExt cx="429300" cy="804158"/>
          </a:xfrm>
        </p:grpSpPr>
        <p:cxnSp>
          <p:nvCxnSpPr>
            <p:cNvPr id="736" name="Google Shape;736;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7" name="Google Shape;737;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3</a:t>
              </a:r>
              <a:endParaRPr sz="1800"/>
            </a:p>
          </p:txBody>
        </p:sp>
      </p:grpSp>
      <p:grpSp>
        <p:nvGrpSpPr>
          <p:cNvPr id="738" name="Google Shape;738;p79"/>
          <p:cNvGrpSpPr/>
          <p:nvPr/>
        </p:nvGrpSpPr>
        <p:grpSpPr>
          <a:xfrm>
            <a:off x="7745825" y="2545975"/>
            <a:ext cx="429300" cy="804158"/>
            <a:chOff x="3960675" y="2452275"/>
            <a:chExt cx="429300" cy="804158"/>
          </a:xfrm>
        </p:grpSpPr>
        <p:cxnSp>
          <p:nvCxnSpPr>
            <p:cNvPr id="739" name="Google Shape;739;p79"/>
            <p:cNvCxnSpPr/>
            <p:nvPr/>
          </p:nvCxnSpPr>
          <p:spPr>
            <a:xfrm flipH="1">
              <a:off x="4153103" y="28697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40" name="Google Shape;740;p79"/>
            <p:cNvSpPr txBox="1"/>
            <p:nvPr/>
          </p:nvSpPr>
          <p:spPr>
            <a:xfrm>
              <a:off x="3960675" y="24522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4</a:t>
              </a:r>
              <a:endParaRPr sz="1800"/>
            </a:p>
          </p:txBody>
        </p:sp>
      </p:grpSp>
      <p:sp>
        <p:nvSpPr>
          <p:cNvPr id="741" name="Google Shape;741;p79"/>
          <p:cNvSpPr txBox="1"/>
          <p:nvPr/>
        </p:nvSpPr>
        <p:spPr>
          <a:xfrm>
            <a:off x="1008675" y="2534575"/>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indeksy elementów tablicy</a:t>
            </a:r>
            <a:endParaRPr sz="1800"/>
          </a:p>
        </p:txBody>
      </p:sp>
      <p:cxnSp>
        <p:nvCxnSpPr>
          <p:cNvPr id="742" name="Google Shape;742;p79"/>
          <p:cNvCxnSpPr/>
          <p:nvPr/>
        </p:nvCxnSpPr>
        <p:spPr>
          <a:xfrm>
            <a:off x="8662725" y="5667850"/>
            <a:ext cx="565800" cy="9900"/>
          </a:xfrm>
          <a:prstGeom prst="straightConnector1">
            <a:avLst/>
          </a:prstGeom>
          <a:noFill/>
          <a:ln cap="flat" cmpd="sng" w="28575">
            <a:solidFill>
              <a:srgbClr val="E06666"/>
            </a:solidFill>
            <a:prstDash val="solid"/>
            <a:round/>
            <a:headEnd len="med" w="med" type="stealth"/>
            <a:tailEnd len="med" w="med" type="none"/>
          </a:ln>
        </p:spPr>
      </p:cxnSp>
      <p:sp>
        <p:nvSpPr>
          <p:cNvPr id="743" name="Google Shape;743;p79"/>
          <p:cNvSpPr txBox="1"/>
          <p:nvPr/>
        </p:nvSpPr>
        <p:spPr>
          <a:xfrm>
            <a:off x="9297050" y="5327950"/>
            <a:ext cx="23802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pod indeksem 3 to: 100.5</a:t>
            </a:r>
            <a:endParaRPr sz="1800"/>
          </a:p>
        </p:txBody>
      </p:sp>
      <p:cxnSp>
        <p:nvCxnSpPr>
          <p:cNvPr id="744" name="Google Shape;744;p79"/>
          <p:cNvCxnSpPr/>
          <p:nvPr/>
        </p:nvCxnSpPr>
        <p:spPr>
          <a:xfrm rot="10800000">
            <a:off x="3219275" y="4389900"/>
            <a:ext cx="1112100" cy="565800"/>
          </a:xfrm>
          <a:prstGeom prst="straightConnector1">
            <a:avLst/>
          </a:prstGeom>
          <a:noFill/>
          <a:ln cap="flat" cmpd="sng" w="28575">
            <a:solidFill>
              <a:srgbClr val="E06666"/>
            </a:solidFill>
            <a:prstDash val="solid"/>
            <a:round/>
            <a:headEnd len="med" w="med" type="stealth"/>
            <a:tailEnd len="med" w="med" type="none"/>
          </a:ln>
        </p:spPr>
      </p:cxnSp>
      <p:sp>
        <p:nvSpPr>
          <p:cNvPr id="745" name="Google Shape;745;p79"/>
          <p:cNvSpPr txBox="1"/>
          <p:nvPr/>
        </p:nvSpPr>
        <p:spPr>
          <a:xfrm>
            <a:off x="786700" y="3426325"/>
            <a:ext cx="24912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 Javie tablice są obiektami, więc zmienna myTable to referencja do obiektu</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sz="2400">
              <a:solidFill>
                <a:schemeClr val="accent6"/>
              </a:solidFill>
              <a:latin typeface="Arial"/>
              <a:ea typeface="Arial"/>
              <a:cs typeface="Arial"/>
              <a:sym typeface="Arial"/>
            </a:endParaRPr>
          </a:p>
        </p:txBody>
      </p:sp>
      <p:sp>
        <p:nvSpPr>
          <p:cNvPr id="322" name="Google Shape;322;p3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42719B"/>
                </a:solidFill>
                <a:latin typeface="Arial"/>
                <a:ea typeface="Arial"/>
                <a:cs typeface="Arial"/>
                <a:sym typeface="Arial"/>
              </a:rPr>
              <a:t>Wyrażenia regularne</a:t>
            </a:r>
            <a:endParaRPr sz="2800">
              <a:solidFill>
                <a:srgbClr val="42719B"/>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6AA84F"/>
                </a:solidFill>
                <a:latin typeface="Arial"/>
                <a:ea typeface="Arial"/>
                <a:cs typeface="Arial"/>
                <a:sym typeface="Arial"/>
              </a:rPr>
              <a:t>Regular Expressions</a:t>
            </a:r>
            <a:endParaRPr sz="2800">
              <a:solidFill>
                <a:srgbClr val="6AA84F"/>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B45F06"/>
                </a:solidFill>
                <a:latin typeface="Arial"/>
                <a:ea typeface="Arial"/>
                <a:cs typeface="Arial"/>
                <a:sym typeface="Arial"/>
              </a:rPr>
              <a:t>Regex</a:t>
            </a:r>
            <a:endParaRPr sz="2800">
              <a:solidFill>
                <a:srgbClr val="B45F06"/>
              </a:solidFill>
              <a:latin typeface="Arial"/>
              <a:ea typeface="Arial"/>
              <a:cs typeface="Arial"/>
              <a:sym typeface="Arial"/>
            </a:endParaRPr>
          </a:p>
          <a:p>
            <a:pPr indent="0" lvl="0" marL="0" rtl="0" algn="l">
              <a:spcBef>
                <a:spcPts val="0"/>
              </a:spcBef>
              <a:spcAft>
                <a:spcPts val="0"/>
              </a:spcAft>
              <a:buNone/>
            </a:pPr>
            <a:r>
              <a:t/>
            </a:r>
            <a:endParaRPr sz="2800">
              <a:solidFill>
                <a:srgbClr val="B45F06"/>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Wyrażenia regularne pozwalają opisywać wzorce tekstu (określać wzór pasujących łańcuchów).</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Stosowane są głównie przy badaniu oraz modyfikowaniu tekstu.</a:t>
            </a:r>
            <a:endParaRPr sz="2800">
              <a:solidFill>
                <a:srgbClr val="434343"/>
              </a:solidFill>
              <a:latin typeface="Arial"/>
              <a:ea typeface="Arial"/>
              <a:cs typeface="Arial"/>
              <a:sym typeface="Arial"/>
            </a:endParaRPr>
          </a:p>
          <a:p>
            <a:pPr indent="0" lvl="0" marL="0" rtl="0" algn="l">
              <a:spcBef>
                <a:spcPts val="0"/>
              </a:spcBef>
              <a:spcAft>
                <a:spcPts val="0"/>
              </a:spcAft>
              <a:buNone/>
            </a:pPr>
            <a:r>
              <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Wyrażenie regularne opisujące adres IP (v4):</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1800">
                <a:solidFill>
                  <a:srgbClr val="42719B"/>
                </a:solidFill>
                <a:latin typeface="Arial"/>
                <a:ea typeface="Arial"/>
                <a:cs typeface="Arial"/>
                <a:sym typeface="Arial"/>
              </a:rPr>
              <a:t>/^(?:(?:25[0-5]|2[0-4][0-9]|[01]?[0-9][0-9]?)\.){3}(?:25[0-5]|2[0-4][0-9]|[01]?[0-9][0-9]?)$/</a:t>
            </a:r>
            <a:endParaRPr sz="1800">
              <a:solidFill>
                <a:srgbClr val="42719B"/>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odwrócenie kolejności</a:t>
            </a:r>
            <a:endParaRPr>
              <a:latin typeface="Arial"/>
              <a:ea typeface="Arial"/>
              <a:cs typeface="Arial"/>
              <a:sym typeface="Arial"/>
            </a:endParaRPr>
          </a:p>
        </p:txBody>
      </p:sp>
      <p:sp>
        <p:nvSpPr>
          <p:cNvPr id="751" name="Google Shape;751;p80"/>
          <p:cNvSpPr/>
          <p:nvPr/>
        </p:nvSpPr>
        <p:spPr>
          <a:xfrm>
            <a:off x="4905050" y="137732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752" name="Google Shape;752;p80"/>
          <p:cNvCxnSpPr>
            <a:stCxn id="751" idx="2"/>
            <a:endCxn id="753" idx="0"/>
          </p:cNvCxnSpPr>
          <p:nvPr/>
        </p:nvCxnSpPr>
        <p:spPr>
          <a:xfrm>
            <a:off x="5531450" y="1767925"/>
            <a:ext cx="4800" cy="568500"/>
          </a:xfrm>
          <a:prstGeom prst="straightConnector1">
            <a:avLst/>
          </a:prstGeom>
          <a:noFill/>
          <a:ln cap="flat" cmpd="sng" w="9525">
            <a:solidFill>
              <a:schemeClr val="dk2"/>
            </a:solidFill>
            <a:prstDash val="solid"/>
            <a:round/>
            <a:headEnd len="med" w="med" type="none"/>
            <a:tailEnd len="med" w="med" type="triangle"/>
          </a:ln>
        </p:spPr>
      </p:cxnSp>
      <p:sp>
        <p:nvSpPr>
          <p:cNvPr id="754" name="Google Shape;754;p80"/>
          <p:cNvSpPr/>
          <p:nvPr/>
        </p:nvSpPr>
        <p:spPr>
          <a:xfrm>
            <a:off x="4397600" y="32053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&lt; n ?</a:t>
            </a:r>
            <a:endParaRPr sz="1100">
              <a:solidFill>
                <a:schemeClr val="lt1"/>
              </a:solidFill>
            </a:endParaRPr>
          </a:p>
        </p:txBody>
      </p:sp>
      <p:cxnSp>
        <p:nvCxnSpPr>
          <p:cNvPr id="755" name="Google Shape;755;p80"/>
          <p:cNvCxnSpPr>
            <a:stCxn id="753" idx="2"/>
            <a:endCxn id="754" idx="0"/>
          </p:cNvCxnSpPr>
          <p:nvPr/>
        </p:nvCxnSpPr>
        <p:spPr>
          <a:xfrm flipH="1">
            <a:off x="5531450" y="2865375"/>
            <a:ext cx="4800" cy="339900"/>
          </a:xfrm>
          <a:prstGeom prst="straightConnector1">
            <a:avLst/>
          </a:prstGeom>
          <a:noFill/>
          <a:ln cap="flat" cmpd="sng" w="9525">
            <a:solidFill>
              <a:schemeClr val="dk2"/>
            </a:solidFill>
            <a:prstDash val="solid"/>
            <a:round/>
            <a:headEnd len="med" w="med" type="none"/>
            <a:tailEnd len="med" w="med" type="triangle"/>
          </a:ln>
        </p:spPr>
      </p:cxnSp>
      <p:cxnSp>
        <p:nvCxnSpPr>
          <p:cNvPr id="756" name="Google Shape;756;p80"/>
          <p:cNvCxnSpPr>
            <a:stCxn id="754" idx="1"/>
            <a:endCxn id="757" idx="3"/>
          </p:cNvCxnSpPr>
          <p:nvPr/>
        </p:nvCxnSpPr>
        <p:spPr>
          <a:xfrm rot="10800000">
            <a:off x="3546500" y="3632363"/>
            <a:ext cx="851100" cy="0"/>
          </a:xfrm>
          <a:prstGeom prst="straightConnector1">
            <a:avLst/>
          </a:prstGeom>
          <a:noFill/>
          <a:ln cap="flat" cmpd="sng" w="9525">
            <a:solidFill>
              <a:schemeClr val="dk2"/>
            </a:solidFill>
            <a:prstDash val="solid"/>
            <a:round/>
            <a:headEnd len="med" w="med" type="none"/>
            <a:tailEnd len="med" w="med" type="triangle"/>
          </a:ln>
        </p:spPr>
      </p:cxnSp>
      <p:sp>
        <p:nvSpPr>
          <p:cNvPr id="758" name="Google Shape;758;p80"/>
          <p:cNvSpPr txBox="1"/>
          <p:nvPr/>
        </p:nvSpPr>
        <p:spPr>
          <a:xfrm>
            <a:off x="3797625" y="32549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759" name="Google Shape;759;p80"/>
          <p:cNvCxnSpPr>
            <a:stCxn id="754" idx="2"/>
            <a:endCxn id="760" idx="0"/>
          </p:cNvCxnSpPr>
          <p:nvPr/>
        </p:nvCxnSpPr>
        <p:spPr>
          <a:xfrm>
            <a:off x="5531450" y="4059413"/>
            <a:ext cx="0" cy="757800"/>
          </a:xfrm>
          <a:prstGeom prst="straightConnector1">
            <a:avLst/>
          </a:prstGeom>
          <a:noFill/>
          <a:ln cap="flat" cmpd="sng" w="9525">
            <a:solidFill>
              <a:schemeClr val="dk2"/>
            </a:solidFill>
            <a:prstDash val="solid"/>
            <a:round/>
            <a:headEnd len="med" w="med" type="none"/>
            <a:tailEnd len="med" w="med" type="triangle"/>
          </a:ln>
        </p:spPr>
      </p:cxnSp>
      <p:sp>
        <p:nvSpPr>
          <p:cNvPr id="760" name="Google Shape;760;p80"/>
          <p:cNvSpPr/>
          <p:nvPr/>
        </p:nvSpPr>
        <p:spPr>
          <a:xfrm>
            <a:off x="4839950" y="4817275"/>
            <a:ext cx="1383000" cy="6750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b[i] = a[n - i - 1]</a:t>
            </a:r>
            <a:endParaRPr sz="1100">
              <a:solidFill>
                <a:schemeClr val="lt1"/>
              </a:solidFill>
            </a:endParaRPr>
          </a:p>
          <a:p>
            <a:pPr indent="0" lvl="0" marL="0" rtl="0" algn="ctr">
              <a:spcBef>
                <a:spcPts val="0"/>
              </a:spcBef>
              <a:spcAft>
                <a:spcPts val="0"/>
              </a:spcAft>
              <a:buNone/>
            </a:pPr>
            <a:r>
              <a:rPr lang="en-US" sz="1100">
                <a:solidFill>
                  <a:schemeClr val="lt1"/>
                </a:solidFill>
              </a:rPr>
              <a:t>i = i + 1</a:t>
            </a:r>
            <a:endParaRPr sz="1100">
              <a:solidFill>
                <a:schemeClr val="lt1"/>
              </a:solidFill>
            </a:endParaRPr>
          </a:p>
        </p:txBody>
      </p:sp>
      <p:sp>
        <p:nvSpPr>
          <p:cNvPr id="753" name="Google Shape;753;p80"/>
          <p:cNvSpPr/>
          <p:nvPr/>
        </p:nvSpPr>
        <p:spPr>
          <a:xfrm>
            <a:off x="4844750" y="2336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 0</a:t>
            </a:r>
            <a:endParaRPr sz="1100">
              <a:solidFill>
                <a:schemeClr val="lt1"/>
              </a:solidFill>
            </a:endParaRPr>
          </a:p>
        </p:txBody>
      </p:sp>
      <p:sp>
        <p:nvSpPr>
          <p:cNvPr id="757" name="Google Shape;757;p80"/>
          <p:cNvSpPr/>
          <p:nvPr/>
        </p:nvSpPr>
        <p:spPr>
          <a:xfrm>
            <a:off x="2293650" y="343707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761" name="Google Shape;761;p80"/>
          <p:cNvSpPr txBox="1"/>
          <p:nvPr/>
        </p:nvSpPr>
        <p:spPr>
          <a:xfrm>
            <a:off x="7516450" y="2336475"/>
            <a:ext cx="4077600" cy="17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tablica elementów wejściowych</a:t>
            </a:r>
            <a:endParaRPr sz="1800"/>
          </a:p>
          <a:p>
            <a:pPr indent="0" lvl="0" marL="0" rtl="0" algn="l">
              <a:spcBef>
                <a:spcPts val="0"/>
              </a:spcBef>
              <a:spcAft>
                <a:spcPts val="0"/>
              </a:spcAft>
              <a:buNone/>
            </a:pPr>
            <a:r>
              <a:rPr b="1" lang="en-US" sz="1800">
                <a:solidFill>
                  <a:schemeClr val="dk1"/>
                </a:solidFill>
              </a:rPr>
              <a:t>b[]</a:t>
            </a:r>
            <a:r>
              <a:rPr lang="en-US" sz="1800">
                <a:solidFill>
                  <a:schemeClr val="dk1"/>
                </a:solidFill>
              </a:rPr>
              <a:t> - tablica elementów z odwróconą kolejnością</a:t>
            </a:r>
            <a:endParaRPr sz="1800"/>
          </a:p>
          <a:p>
            <a:pPr indent="0" lvl="0" marL="0" rtl="0" algn="l">
              <a:spcBef>
                <a:spcPts val="0"/>
              </a:spcBef>
              <a:spcAft>
                <a:spcPts val="0"/>
              </a:spcAft>
              <a:buNone/>
            </a:pPr>
            <a:r>
              <a:rPr b="1" lang="en-US" sz="1800"/>
              <a:t>i </a:t>
            </a:r>
            <a:r>
              <a:rPr lang="en-US" sz="1800"/>
              <a:t>- index aktualnie kopiowanego elementu</a:t>
            </a:r>
            <a:endParaRPr sz="1800"/>
          </a:p>
          <a:p>
            <a:pPr indent="0" lvl="0" marL="0" rtl="0" algn="l">
              <a:spcBef>
                <a:spcPts val="0"/>
              </a:spcBef>
              <a:spcAft>
                <a:spcPts val="0"/>
              </a:spcAft>
              <a:buNone/>
            </a:pPr>
            <a:r>
              <a:rPr b="1" lang="en-US" sz="1800">
                <a:solidFill>
                  <a:schemeClr val="dk1"/>
                </a:solidFill>
              </a:rPr>
              <a:t>n </a:t>
            </a:r>
            <a:r>
              <a:rPr lang="en-US" sz="1800">
                <a:solidFill>
                  <a:schemeClr val="dk1"/>
                </a:solidFill>
              </a:rPr>
              <a:t>- wielkość tablicy</a:t>
            </a:r>
            <a:endParaRPr sz="1800"/>
          </a:p>
        </p:txBody>
      </p:sp>
      <p:cxnSp>
        <p:nvCxnSpPr>
          <p:cNvPr id="762" name="Google Shape;762;p80"/>
          <p:cNvCxnSpPr>
            <a:stCxn id="760" idx="3"/>
            <a:endCxn id="754" idx="3"/>
          </p:cNvCxnSpPr>
          <p:nvPr/>
        </p:nvCxnSpPr>
        <p:spPr>
          <a:xfrm flipH="1" rot="10800000">
            <a:off x="6222950" y="3632275"/>
            <a:ext cx="442500" cy="1522500"/>
          </a:xfrm>
          <a:prstGeom prst="bentConnector3">
            <a:avLst>
              <a:gd fmla="val 153884" name="adj1"/>
            </a:avLst>
          </a:prstGeom>
          <a:noFill/>
          <a:ln cap="flat" cmpd="sng" w="9525">
            <a:solidFill>
              <a:schemeClr val="dk2"/>
            </a:solidFill>
            <a:prstDash val="solid"/>
            <a:round/>
            <a:headEnd len="med" w="med" type="none"/>
            <a:tailEnd len="med" w="med" type="triangle"/>
          </a:ln>
        </p:spPr>
      </p:cxnSp>
      <p:sp>
        <p:nvSpPr>
          <p:cNvPr id="763" name="Google Shape;763;p80"/>
          <p:cNvSpPr txBox="1"/>
          <p:nvPr/>
        </p:nvSpPr>
        <p:spPr>
          <a:xfrm>
            <a:off x="5552900" y="41668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8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a:t>
            </a:r>
            <a:r>
              <a:rPr lang="en-US">
                <a:latin typeface="Arial"/>
                <a:ea typeface="Arial"/>
                <a:cs typeface="Arial"/>
                <a:sym typeface="Arial"/>
              </a:rPr>
              <a:t>- szukanie elementu minimalnego</a:t>
            </a:r>
            <a:endParaRPr>
              <a:latin typeface="Arial"/>
              <a:ea typeface="Arial"/>
              <a:cs typeface="Arial"/>
              <a:sym typeface="Arial"/>
            </a:endParaRPr>
          </a:p>
        </p:txBody>
      </p:sp>
      <p:sp>
        <p:nvSpPr>
          <p:cNvPr id="769" name="Google Shape;769;p81"/>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770" name="Google Shape;770;p81"/>
          <p:cNvCxnSpPr>
            <a:stCxn id="769" idx="2"/>
            <a:endCxn id="771" idx="0"/>
          </p:cNvCxnSpPr>
          <p:nvPr/>
        </p:nvCxnSpPr>
        <p:spPr>
          <a:xfrm>
            <a:off x="6331400" y="1428875"/>
            <a:ext cx="4800" cy="263700"/>
          </a:xfrm>
          <a:prstGeom prst="straightConnector1">
            <a:avLst/>
          </a:prstGeom>
          <a:noFill/>
          <a:ln cap="flat" cmpd="sng" w="9525">
            <a:solidFill>
              <a:schemeClr val="dk2"/>
            </a:solidFill>
            <a:prstDash val="solid"/>
            <a:round/>
            <a:headEnd len="med" w="med" type="none"/>
            <a:tailEnd len="med" w="med" type="triangle"/>
          </a:ln>
        </p:spPr>
      </p:cxnSp>
      <p:sp>
        <p:nvSpPr>
          <p:cNvPr id="772" name="Google Shape;772;p81"/>
          <p:cNvSpPr/>
          <p:nvPr/>
        </p:nvSpPr>
        <p:spPr>
          <a:xfrm>
            <a:off x="5197550" y="25614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&lt; n ?</a:t>
            </a:r>
            <a:endParaRPr sz="1100">
              <a:solidFill>
                <a:schemeClr val="lt1"/>
              </a:solidFill>
            </a:endParaRPr>
          </a:p>
        </p:txBody>
      </p:sp>
      <p:cxnSp>
        <p:nvCxnSpPr>
          <p:cNvPr id="773" name="Google Shape;773;p81"/>
          <p:cNvCxnSpPr>
            <a:stCxn id="771" idx="2"/>
            <a:endCxn id="772" idx="0"/>
          </p:cNvCxnSpPr>
          <p:nvPr/>
        </p:nvCxnSpPr>
        <p:spPr>
          <a:xfrm flipH="1">
            <a:off x="6331400" y="2221525"/>
            <a:ext cx="4800" cy="339900"/>
          </a:xfrm>
          <a:prstGeom prst="straightConnector1">
            <a:avLst/>
          </a:prstGeom>
          <a:noFill/>
          <a:ln cap="flat" cmpd="sng" w="9525">
            <a:solidFill>
              <a:schemeClr val="dk2"/>
            </a:solidFill>
            <a:prstDash val="solid"/>
            <a:round/>
            <a:headEnd len="med" w="med" type="none"/>
            <a:tailEnd len="med" w="med" type="triangle"/>
          </a:ln>
        </p:spPr>
      </p:cxnSp>
      <p:cxnSp>
        <p:nvCxnSpPr>
          <p:cNvPr id="774" name="Google Shape;774;p81"/>
          <p:cNvCxnSpPr>
            <a:stCxn id="772" idx="1"/>
            <a:endCxn id="775" idx="3"/>
          </p:cNvCxnSpPr>
          <p:nvPr/>
        </p:nvCxnSpPr>
        <p:spPr>
          <a:xfrm rot="10800000">
            <a:off x="4346450" y="2988513"/>
            <a:ext cx="851100" cy="0"/>
          </a:xfrm>
          <a:prstGeom prst="straightConnector1">
            <a:avLst/>
          </a:prstGeom>
          <a:noFill/>
          <a:ln cap="flat" cmpd="sng" w="9525">
            <a:solidFill>
              <a:schemeClr val="dk2"/>
            </a:solidFill>
            <a:prstDash val="solid"/>
            <a:round/>
            <a:headEnd len="med" w="med" type="none"/>
            <a:tailEnd len="med" w="med" type="triangle"/>
          </a:ln>
        </p:spPr>
      </p:cxnSp>
      <p:sp>
        <p:nvSpPr>
          <p:cNvPr id="776" name="Google Shape;776;p81"/>
          <p:cNvSpPr txBox="1"/>
          <p:nvPr/>
        </p:nvSpPr>
        <p:spPr>
          <a:xfrm>
            <a:off x="4597575" y="261107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777" name="Google Shape;777;p81"/>
          <p:cNvCxnSpPr>
            <a:stCxn id="772" idx="2"/>
            <a:endCxn id="778" idx="0"/>
          </p:cNvCxnSpPr>
          <p:nvPr/>
        </p:nvCxnSpPr>
        <p:spPr>
          <a:xfrm>
            <a:off x="6331400" y="3415563"/>
            <a:ext cx="0" cy="595200"/>
          </a:xfrm>
          <a:prstGeom prst="straightConnector1">
            <a:avLst/>
          </a:prstGeom>
          <a:noFill/>
          <a:ln cap="flat" cmpd="sng" w="9525">
            <a:solidFill>
              <a:schemeClr val="dk2"/>
            </a:solidFill>
            <a:prstDash val="solid"/>
            <a:round/>
            <a:headEnd len="med" w="med" type="none"/>
            <a:tailEnd len="med" w="med" type="triangle"/>
          </a:ln>
        </p:spPr>
      </p:cxnSp>
      <p:sp>
        <p:nvSpPr>
          <p:cNvPr id="779" name="Google Shape;779;p81"/>
          <p:cNvSpPr txBox="1"/>
          <p:nvPr/>
        </p:nvSpPr>
        <p:spPr>
          <a:xfrm>
            <a:off x="6384375" y="4915588"/>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778" name="Google Shape;778;p81"/>
          <p:cNvSpPr/>
          <p:nvPr/>
        </p:nvSpPr>
        <p:spPr>
          <a:xfrm>
            <a:off x="5197550" y="40108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a[i] &lt; wynik ?</a:t>
            </a:r>
            <a:endParaRPr sz="1100">
              <a:solidFill>
                <a:schemeClr val="lt1"/>
              </a:solidFill>
            </a:endParaRPr>
          </a:p>
        </p:txBody>
      </p:sp>
      <p:cxnSp>
        <p:nvCxnSpPr>
          <p:cNvPr id="780" name="Google Shape;780;p81"/>
          <p:cNvCxnSpPr>
            <a:stCxn id="778" idx="1"/>
            <a:endCxn id="781" idx="3"/>
          </p:cNvCxnSpPr>
          <p:nvPr/>
        </p:nvCxnSpPr>
        <p:spPr>
          <a:xfrm rot="10800000">
            <a:off x="4411550" y="4437913"/>
            <a:ext cx="786000" cy="0"/>
          </a:xfrm>
          <a:prstGeom prst="straightConnector1">
            <a:avLst/>
          </a:prstGeom>
          <a:noFill/>
          <a:ln cap="flat" cmpd="sng" w="9525">
            <a:solidFill>
              <a:schemeClr val="dk2"/>
            </a:solidFill>
            <a:prstDash val="solid"/>
            <a:round/>
            <a:headEnd len="med" w="med" type="none"/>
            <a:tailEnd len="med" w="med" type="triangle"/>
          </a:ln>
        </p:spPr>
      </p:cxnSp>
      <p:sp>
        <p:nvSpPr>
          <p:cNvPr id="782" name="Google Shape;782;p81"/>
          <p:cNvSpPr txBox="1"/>
          <p:nvPr/>
        </p:nvSpPr>
        <p:spPr>
          <a:xfrm>
            <a:off x="4673775" y="408767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783" name="Google Shape;783;p81"/>
          <p:cNvSpPr/>
          <p:nvPr/>
        </p:nvSpPr>
        <p:spPr>
          <a:xfrm>
            <a:off x="5642000" y="54658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 i + 1</a:t>
            </a:r>
            <a:endParaRPr sz="1100">
              <a:solidFill>
                <a:schemeClr val="lt1"/>
              </a:solidFill>
            </a:endParaRPr>
          </a:p>
        </p:txBody>
      </p:sp>
      <p:sp>
        <p:nvSpPr>
          <p:cNvPr id="781" name="Google Shape;781;p81"/>
          <p:cNvSpPr/>
          <p:nvPr/>
        </p:nvSpPr>
        <p:spPr>
          <a:xfrm>
            <a:off x="3028500" y="4173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wynik = a[i]</a:t>
            </a:r>
            <a:endParaRPr sz="1100">
              <a:solidFill>
                <a:schemeClr val="lt1"/>
              </a:solidFill>
            </a:endParaRPr>
          </a:p>
        </p:txBody>
      </p:sp>
      <p:sp>
        <p:nvSpPr>
          <p:cNvPr id="771" name="Google Shape;771;p81"/>
          <p:cNvSpPr/>
          <p:nvPr/>
        </p:nvSpPr>
        <p:spPr>
          <a:xfrm>
            <a:off x="5644700" y="169262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100">
                <a:solidFill>
                  <a:schemeClr val="lt1"/>
                </a:solidFill>
              </a:rPr>
              <a:t>wynik = a[0]</a:t>
            </a:r>
            <a:endParaRPr sz="1100">
              <a:solidFill>
                <a:schemeClr val="lt1"/>
              </a:solidFill>
            </a:endParaRPr>
          </a:p>
          <a:p>
            <a:pPr indent="0" lvl="0" marL="0" rtl="0" algn="ctr">
              <a:spcBef>
                <a:spcPts val="0"/>
              </a:spcBef>
              <a:spcAft>
                <a:spcPts val="0"/>
              </a:spcAft>
              <a:buNone/>
            </a:pPr>
            <a:r>
              <a:rPr lang="en-US" sz="1100">
                <a:solidFill>
                  <a:schemeClr val="lt1"/>
                </a:solidFill>
              </a:rPr>
              <a:t>i = 1</a:t>
            </a:r>
            <a:endParaRPr sz="1100">
              <a:solidFill>
                <a:schemeClr val="lt1"/>
              </a:solidFill>
            </a:endParaRPr>
          </a:p>
        </p:txBody>
      </p:sp>
      <p:sp>
        <p:nvSpPr>
          <p:cNvPr id="775" name="Google Shape;775;p81"/>
          <p:cNvSpPr/>
          <p:nvPr/>
        </p:nvSpPr>
        <p:spPr>
          <a:xfrm>
            <a:off x="3093600" y="279322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cxnSp>
        <p:nvCxnSpPr>
          <p:cNvPr id="784" name="Google Shape;784;p81"/>
          <p:cNvCxnSpPr>
            <a:stCxn id="781" idx="2"/>
            <a:endCxn id="783" idx="1"/>
          </p:cNvCxnSpPr>
          <p:nvPr/>
        </p:nvCxnSpPr>
        <p:spPr>
          <a:xfrm flipH="1" rot="-5400000">
            <a:off x="4167150" y="4255225"/>
            <a:ext cx="1027800" cy="1922100"/>
          </a:xfrm>
          <a:prstGeom prst="bentConnector2">
            <a:avLst/>
          </a:prstGeom>
          <a:noFill/>
          <a:ln cap="flat" cmpd="sng" w="9525">
            <a:solidFill>
              <a:schemeClr val="dk2"/>
            </a:solidFill>
            <a:prstDash val="solid"/>
            <a:round/>
            <a:headEnd len="med" w="med" type="none"/>
            <a:tailEnd len="med" w="med" type="triangle"/>
          </a:ln>
        </p:spPr>
      </p:cxnSp>
      <p:cxnSp>
        <p:nvCxnSpPr>
          <p:cNvPr id="785" name="Google Shape;785;p81"/>
          <p:cNvCxnSpPr>
            <a:stCxn id="778" idx="2"/>
            <a:endCxn id="783" idx="0"/>
          </p:cNvCxnSpPr>
          <p:nvPr/>
        </p:nvCxnSpPr>
        <p:spPr>
          <a:xfrm>
            <a:off x="6331400" y="4864963"/>
            <a:ext cx="2100" cy="600900"/>
          </a:xfrm>
          <a:prstGeom prst="straightConnector1">
            <a:avLst/>
          </a:prstGeom>
          <a:noFill/>
          <a:ln cap="flat" cmpd="sng" w="9525">
            <a:solidFill>
              <a:schemeClr val="dk2"/>
            </a:solidFill>
            <a:prstDash val="solid"/>
            <a:round/>
            <a:headEnd len="med" w="med" type="none"/>
            <a:tailEnd len="med" w="med" type="triangle"/>
          </a:ln>
        </p:spPr>
      </p:cxnSp>
      <p:sp>
        <p:nvSpPr>
          <p:cNvPr id="786" name="Google Shape;786;p81"/>
          <p:cNvSpPr txBox="1"/>
          <p:nvPr/>
        </p:nvSpPr>
        <p:spPr>
          <a:xfrm>
            <a:off x="8067650" y="1277950"/>
            <a:ext cx="4077600" cy="17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tablica elementów do szukania</a:t>
            </a:r>
            <a:endParaRPr sz="1800"/>
          </a:p>
          <a:p>
            <a:pPr indent="0" lvl="0" marL="0" rtl="0" algn="l">
              <a:spcBef>
                <a:spcPts val="0"/>
              </a:spcBef>
              <a:spcAft>
                <a:spcPts val="0"/>
              </a:spcAft>
              <a:buNone/>
            </a:pPr>
            <a:r>
              <a:rPr b="1" lang="en-US" sz="1800"/>
              <a:t>wynik </a:t>
            </a:r>
            <a:r>
              <a:rPr lang="en-US" sz="1800"/>
              <a:t>- minimalny element</a:t>
            </a:r>
            <a:endParaRPr sz="1800"/>
          </a:p>
          <a:p>
            <a:pPr indent="0" lvl="0" marL="0" rtl="0" algn="l">
              <a:spcBef>
                <a:spcPts val="0"/>
              </a:spcBef>
              <a:spcAft>
                <a:spcPts val="0"/>
              </a:spcAft>
              <a:buNone/>
            </a:pPr>
            <a:r>
              <a:rPr b="1" lang="en-US" sz="1800"/>
              <a:t>i </a:t>
            </a:r>
            <a:r>
              <a:rPr lang="en-US" sz="1800"/>
              <a:t>- index aktualnie sprawdzanego elementu</a:t>
            </a:r>
            <a:endParaRPr sz="1800"/>
          </a:p>
          <a:p>
            <a:pPr indent="0" lvl="0" marL="0" rtl="0" algn="l">
              <a:spcBef>
                <a:spcPts val="0"/>
              </a:spcBef>
              <a:spcAft>
                <a:spcPts val="0"/>
              </a:spcAft>
              <a:buClr>
                <a:schemeClr val="dk1"/>
              </a:buClr>
              <a:buSzPts val="1100"/>
              <a:buFont typeface="Arial"/>
              <a:buNone/>
            </a:pPr>
            <a:r>
              <a:rPr b="1" lang="en-US" sz="1800">
                <a:solidFill>
                  <a:schemeClr val="dk1"/>
                </a:solidFill>
              </a:rPr>
              <a:t>n</a:t>
            </a:r>
            <a:r>
              <a:rPr b="1" lang="en-US" sz="1800">
                <a:solidFill>
                  <a:schemeClr val="dk1"/>
                </a:solidFill>
              </a:rPr>
              <a:t> </a:t>
            </a:r>
            <a:r>
              <a:rPr lang="en-US" sz="1800">
                <a:solidFill>
                  <a:schemeClr val="dk1"/>
                </a:solidFill>
              </a:rPr>
              <a:t>- wielkość tablicy</a:t>
            </a:r>
            <a:endParaRPr sz="1800"/>
          </a:p>
        </p:txBody>
      </p:sp>
      <p:sp>
        <p:nvSpPr>
          <p:cNvPr id="787" name="Google Shape;787;p81"/>
          <p:cNvSpPr txBox="1"/>
          <p:nvPr/>
        </p:nvSpPr>
        <p:spPr>
          <a:xfrm>
            <a:off x="6384375" y="34596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788" name="Google Shape;788;p81"/>
          <p:cNvCxnSpPr>
            <a:stCxn id="783" idx="3"/>
            <a:endCxn id="772" idx="3"/>
          </p:cNvCxnSpPr>
          <p:nvPr/>
        </p:nvCxnSpPr>
        <p:spPr>
          <a:xfrm flipH="1" rot="10800000">
            <a:off x="7025000" y="2988600"/>
            <a:ext cx="440400" cy="2741700"/>
          </a:xfrm>
          <a:prstGeom prst="bentConnector3">
            <a:avLst>
              <a:gd fmla="val 207959"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8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Metody o zmiennej liczbie argumentów (varargs)</a:t>
            </a:r>
            <a:endParaRPr>
              <a:latin typeface="Arial"/>
              <a:ea typeface="Arial"/>
              <a:cs typeface="Arial"/>
              <a:sym typeface="Arial"/>
            </a:endParaRPr>
          </a:p>
        </p:txBody>
      </p:sp>
      <p:sp>
        <p:nvSpPr>
          <p:cNvPr id="794" name="Google Shape;794;p82"/>
          <p:cNvSpPr txBox="1"/>
          <p:nvPr>
            <p:ph idx="4294967295" type="ctrTitle"/>
          </p:nvPr>
        </p:nvSpPr>
        <p:spPr>
          <a:xfrm>
            <a:off x="64050" y="1035475"/>
            <a:ext cx="12063900" cy="1071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Varargs</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mechanizm pozwalający na tworzenie metod o zmiennej ilości argumentów, bez konieczności tworzenia tablic przechowujących te argumenty.</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795" name="Google Shape;795;p82"/>
          <p:cNvSpPr txBox="1"/>
          <p:nvPr/>
        </p:nvSpPr>
        <p:spPr>
          <a:xfrm>
            <a:off x="64050" y="2325875"/>
            <a:ext cx="11964300" cy="96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3000">
                <a:solidFill>
                  <a:schemeClr val="dk1"/>
                </a:solidFill>
              </a:rPr>
              <a:t>[typ] </a:t>
            </a:r>
            <a:r>
              <a:rPr b="1" lang="en-US" sz="3000">
                <a:solidFill>
                  <a:schemeClr val="accent5"/>
                </a:solidFill>
              </a:rPr>
              <a:t>nazwa_metody</a:t>
            </a:r>
            <a:r>
              <a:rPr lang="en-US" sz="3000">
                <a:solidFill>
                  <a:schemeClr val="dk1"/>
                </a:solidFill>
              </a:rPr>
              <a:t>(</a:t>
            </a:r>
            <a:r>
              <a:rPr lang="en-US" sz="3000">
                <a:solidFill>
                  <a:schemeClr val="accent6"/>
                </a:solidFill>
              </a:rPr>
              <a:t>[lista_parametrów], </a:t>
            </a:r>
            <a:r>
              <a:rPr lang="en-US" sz="3000">
                <a:solidFill>
                  <a:schemeClr val="accent2"/>
                </a:solidFill>
              </a:rPr>
              <a:t>[typ]...</a:t>
            </a:r>
            <a:r>
              <a:rPr lang="en-US" sz="3000">
                <a:solidFill>
                  <a:schemeClr val="accent6"/>
                </a:solidFill>
              </a:rPr>
              <a:t> </a:t>
            </a:r>
            <a:r>
              <a:rPr lang="en-US" sz="3000">
                <a:solidFill>
                  <a:schemeClr val="accent2"/>
                </a:solidFill>
              </a:rPr>
              <a:t>nazwa_parametru</a:t>
            </a:r>
            <a:r>
              <a:rPr lang="en-US" sz="3000">
                <a:solidFill>
                  <a:schemeClr val="dk1"/>
                </a:solidFill>
              </a:rPr>
              <a:t>)</a:t>
            </a:r>
            <a:endParaRPr sz="3000"/>
          </a:p>
        </p:txBody>
      </p:sp>
      <p:sp>
        <p:nvSpPr>
          <p:cNvPr id="796" name="Google Shape;796;p82"/>
          <p:cNvSpPr txBox="1"/>
          <p:nvPr/>
        </p:nvSpPr>
        <p:spPr>
          <a:xfrm>
            <a:off x="0" y="3209500"/>
            <a:ext cx="57069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Deklaracja:</a:t>
            </a:r>
            <a:endParaRPr sz="2400"/>
          </a:p>
          <a:p>
            <a:pPr indent="0" lvl="0" marL="0" rtl="0" algn="l">
              <a:spcBef>
                <a:spcPts val="0"/>
              </a:spcBef>
              <a:spcAft>
                <a:spcPts val="0"/>
              </a:spcAft>
              <a:buNone/>
            </a:pPr>
            <a:r>
              <a:rPr lang="en-US" sz="2400"/>
              <a:t>void </a:t>
            </a:r>
            <a:r>
              <a:rPr lang="en-US" sz="2400">
                <a:solidFill>
                  <a:schemeClr val="accent5"/>
                </a:solidFill>
              </a:rPr>
              <a:t>getNumbers</a:t>
            </a:r>
            <a:r>
              <a:rPr lang="en-US" sz="2400"/>
              <a:t>(</a:t>
            </a:r>
            <a:r>
              <a:rPr lang="en-US" sz="2400">
                <a:solidFill>
                  <a:schemeClr val="accent2"/>
                </a:solidFill>
              </a:rPr>
              <a:t>int… numbers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US" sz="2400">
                <a:solidFill>
                  <a:schemeClr val="dk1"/>
                </a:solidFill>
              </a:rPr>
              <a:t>float </a:t>
            </a:r>
            <a:r>
              <a:rPr lang="en-US" sz="2400">
                <a:solidFill>
                  <a:schemeClr val="accent5"/>
                </a:solidFill>
              </a:rPr>
              <a:t>compute</a:t>
            </a:r>
            <a:r>
              <a:rPr lang="en-US" sz="2400">
                <a:solidFill>
                  <a:schemeClr val="dk1"/>
                </a:solidFill>
              </a:rPr>
              <a:t>(</a:t>
            </a:r>
            <a:r>
              <a:rPr lang="en-US" sz="2400">
                <a:solidFill>
                  <a:schemeClr val="accent6"/>
                </a:solidFill>
              </a:rPr>
              <a:t>float first, </a:t>
            </a:r>
            <a:r>
              <a:rPr lang="en-US" sz="2400">
                <a:solidFill>
                  <a:schemeClr val="accent2"/>
                </a:solidFill>
              </a:rPr>
              <a:t>float… theRest</a:t>
            </a:r>
            <a:r>
              <a:rPr lang="en-US" sz="2400">
                <a:solidFill>
                  <a:schemeClr val="dk1"/>
                </a:solidFill>
              </a:rPr>
              <a:t>)</a:t>
            </a:r>
            <a:endParaRPr sz="2400"/>
          </a:p>
        </p:txBody>
      </p:sp>
      <p:sp>
        <p:nvSpPr>
          <p:cNvPr id="797" name="Google Shape;797;p82"/>
          <p:cNvSpPr txBox="1"/>
          <p:nvPr/>
        </p:nvSpPr>
        <p:spPr>
          <a:xfrm>
            <a:off x="6204400" y="3209500"/>
            <a:ext cx="58581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Wywołanie:</a:t>
            </a:r>
            <a:endParaRPr sz="2400"/>
          </a:p>
          <a:p>
            <a:pPr indent="0" lvl="0" marL="0" rtl="0" algn="l">
              <a:spcBef>
                <a:spcPts val="0"/>
              </a:spcBef>
              <a:spcAft>
                <a:spcPts val="0"/>
              </a:spcAft>
              <a:buNone/>
            </a:pPr>
            <a:r>
              <a:rPr lang="en-US" sz="2400"/>
              <a:t>getNumbers()  </a:t>
            </a:r>
            <a:endParaRPr sz="2400"/>
          </a:p>
          <a:p>
            <a:pPr indent="0" lvl="0" marL="0" rtl="0" algn="l">
              <a:spcBef>
                <a:spcPts val="0"/>
              </a:spcBef>
              <a:spcAft>
                <a:spcPts val="0"/>
              </a:spcAft>
              <a:buNone/>
            </a:pPr>
            <a:r>
              <a:rPr lang="en-US" sz="2400"/>
              <a:t>getNumbers(1)</a:t>
            </a:r>
            <a:endParaRPr sz="2400"/>
          </a:p>
          <a:p>
            <a:pPr indent="0" lvl="0" marL="0" rtl="0" algn="l">
              <a:spcBef>
                <a:spcPts val="0"/>
              </a:spcBef>
              <a:spcAft>
                <a:spcPts val="0"/>
              </a:spcAft>
              <a:buNone/>
            </a:pPr>
            <a:r>
              <a:rPr lang="en-US" sz="2400"/>
              <a:t>getNumbers(1, 2, 3, 4, 5,)</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dk1"/>
                </a:solidFill>
              </a:rPr>
              <a:t>compute(1.0F) </a:t>
            </a:r>
            <a:endParaRPr sz="24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compute(5.5F, 6.1F, 6.6F) </a:t>
            </a:r>
            <a:endParaRPr sz="2400">
              <a:solidFill>
                <a:schemeClr val="dk1"/>
              </a:solidFill>
            </a:endParaRPr>
          </a:p>
        </p:txBody>
      </p:sp>
      <p:cxnSp>
        <p:nvCxnSpPr>
          <p:cNvPr id="798" name="Google Shape;798;p82"/>
          <p:cNvCxnSpPr/>
          <p:nvPr/>
        </p:nvCxnSpPr>
        <p:spPr>
          <a:xfrm flipH="1">
            <a:off x="3459425" y="4087475"/>
            <a:ext cx="507300" cy="399900"/>
          </a:xfrm>
          <a:prstGeom prst="straightConnector1">
            <a:avLst/>
          </a:prstGeom>
          <a:noFill/>
          <a:ln cap="flat" cmpd="sng" w="28575">
            <a:solidFill>
              <a:srgbClr val="E06666"/>
            </a:solidFill>
            <a:prstDash val="solid"/>
            <a:round/>
            <a:headEnd len="med" w="med" type="stealth"/>
            <a:tailEnd len="med" w="med" type="none"/>
          </a:ln>
        </p:spPr>
      </p:cxnSp>
      <p:sp>
        <p:nvSpPr>
          <p:cNvPr id="799" name="Google Shape;799;p82"/>
          <p:cNvSpPr txBox="1"/>
          <p:nvPr/>
        </p:nvSpPr>
        <p:spPr>
          <a:xfrm>
            <a:off x="634100" y="4322425"/>
            <a:ext cx="29070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zmienna typu tablicowego</a:t>
            </a:r>
            <a:endParaRPr sz="1800"/>
          </a:p>
        </p:txBody>
      </p:sp>
      <p:cxnSp>
        <p:nvCxnSpPr>
          <p:cNvPr id="800" name="Google Shape;800;p82"/>
          <p:cNvCxnSpPr/>
          <p:nvPr/>
        </p:nvCxnSpPr>
        <p:spPr>
          <a:xfrm rot="10800000">
            <a:off x="3459375" y="4639800"/>
            <a:ext cx="501300" cy="296400"/>
          </a:xfrm>
          <a:prstGeom prst="straightConnector1">
            <a:avLst/>
          </a:prstGeom>
          <a:noFill/>
          <a:ln cap="flat" cmpd="sng" w="28575">
            <a:solidFill>
              <a:srgbClr val="E06666"/>
            </a:solidFill>
            <a:prstDash val="solid"/>
            <a:round/>
            <a:headEnd len="med" w="med" type="stealth"/>
            <a:tailEnd len="med" w="med" type="none"/>
          </a:ln>
        </p:spPr>
      </p:cxnSp>
      <p:sp>
        <p:nvSpPr>
          <p:cNvPr id="801" name="Google Shape;801;p82"/>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2400">
                <a:solidFill>
                  <a:schemeClr val="accent6"/>
                </a:solidFill>
              </a:rPr>
              <a:t>Przykłady w kodzie: pl.sda.arrays.Samples - metoda varargsSamples()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8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Comparable</a:t>
            </a:r>
            <a:endParaRPr>
              <a:latin typeface="Arial"/>
              <a:ea typeface="Arial"/>
              <a:cs typeface="Arial"/>
              <a:sym typeface="Arial"/>
            </a:endParaRPr>
          </a:p>
        </p:txBody>
      </p:sp>
      <p:sp>
        <p:nvSpPr>
          <p:cNvPr id="807" name="Google Shape;807;p83"/>
          <p:cNvSpPr txBox="1"/>
          <p:nvPr>
            <p:ph idx="4294967295" type="ctrTitle"/>
          </p:nvPr>
        </p:nvSpPr>
        <p:spPr>
          <a:xfrm>
            <a:off x="105750" y="963000"/>
            <a:ext cx="12086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Interfejs </a:t>
            </a:r>
            <a:r>
              <a:rPr b="1" lang="en-US" sz="2400">
                <a:solidFill>
                  <a:schemeClr val="accent5"/>
                </a:solidFill>
                <a:latin typeface="Arial"/>
                <a:ea typeface="Arial"/>
                <a:cs typeface="Arial"/>
                <a:sym typeface="Arial"/>
              </a:rPr>
              <a:t>java.lang.Comparable</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służy do określania relacji większy-mniejszy pomiędzy obiektami klasy, które implementują ten interfejs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dzięki niemu możliwe jest stwierdzenie czy obiekt X jest większy, mniejszy czy też równy obiektowi 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wyznacza tzw. “naturalny” porządek obiektów klas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używamy go najczęściej do sortowania kolekcji (tablic, list) - przez metody: Collections.</a:t>
            </a:r>
            <a:r>
              <a:rPr lang="en-US" sz="2400">
                <a:solidFill>
                  <a:schemeClr val="accent2"/>
                </a:solidFill>
                <a:latin typeface="Arial"/>
                <a:ea typeface="Arial"/>
                <a:cs typeface="Arial"/>
                <a:sym typeface="Arial"/>
              </a:rPr>
              <a:t>sort()</a:t>
            </a:r>
            <a:r>
              <a:rPr lang="en-US" sz="2400">
                <a:latin typeface="Arial"/>
                <a:ea typeface="Arial"/>
                <a:cs typeface="Arial"/>
                <a:sym typeface="Arial"/>
              </a:rPr>
              <a:t> i Arrays.</a:t>
            </a:r>
            <a:r>
              <a:rPr lang="en-US" sz="2400">
                <a:solidFill>
                  <a:schemeClr val="accent2"/>
                </a:solidFill>
                <a:latin typeface="Arial"/>
                <a:ea typeface="Arial"/>
                <a:cs typeface="Arial"/>
                <a:sym typeface="Arial"/>
              </a:rPr>
              <a:t>sort()</a:t>
            </a:r>
            <a:endParaRPr sz="2400">
              <a:solidFill>
                <a:schemeClr val="accent2"/>
              </a:solidFill>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zawiera jedną metodę </a:t>
            </a:r>
            <a:r>
              <a:rPr lang="en-US" sz="2400">
                <a:solidFill>
                  <a:schemeClr val="accent2"/>
                </a:solidFill>
                <a:latin typeface="Arial"/>
                <a:ea typeface="Arial"/>
                <a:cs typeface="Arial"/>
                <a:sym typeface="Arial"/>
              </a:rPr>
              <a:t>compareTo() </a:t>
            </a:r>
            <a:r>
              <a:rPr lang="en-US" sz="2400">
                <a:latin typeface="Arial"/>
                <a:ea typeface="Arial"/>
                <a:cs typeface="Arial"/>
                <a:sym typeface="Arial"/>
              </a:rPr>
              <a:t>- która służy do porównywania dwóch obiektów</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zaleca się spójność między metodami</a:t>
            </a:r>
            <a:r>
              <a:rPr lang="en-US" sz="2400">
                <a:latin typeface="Arial"/>
                <a:ea typeface="Arial"/>
                <a:cs typeface="Arial"/>
                <a:sym typeface="Arial"/>
              </a:rPr>
              <a:t> </a:t>
            </a:r>
            <a:r>
              <a:rPr lang="en-US" sz="2400">
                <a:solidFill>
                  <a:schemeClr val="accent2"/>
                </a:solidFill>
                <a:latin typeface="Arial"/>
                <a:ea typeface="Arial"/>
                <a:cs typeface="Arial"/>
                <a:sym typeface="Arial"/>
              </a:rPr>
              <a:t>compareTo() </a:t>
            </a:r>
            <a:r>
              <a:rPr lang="en-US" sz="2400">
                <a:latin typeface="Arial"/>
                <a:ea typeface="Arial"/>
                <a:cs typeface="Arial"/>
                <a:sym typeface="Arial"/>
              </a:rPr>
              <a:t>i </a:t>
            </a:r>
            <a:r>
              <a:rPr lang="en-US" sz="2400">
                <a:solidFill>
                  <a:schemeClr val="accent2"/>
                </a:solidFill>
                <a:latin typeface="Arial"/>
                <a:ea typeface="Arial"/>
                <a:cs typeface="Arial"/>
                <a:sym typeface="Arial"/>
              </a:rPr>
              <a:t>equals()</a:t>
            </a:r>
            <a:endParaRPr sz="24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8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Comparable - przykład użycia</a:t>
            </a:r>
            <a:endParaRPr>
              <a:latin typeface="Arial"/>
              <a:ea typeface="Arial"/>
              <a:cs typeface="Arial"/>
              <a:sym typeface="Arial"/>
            </a:endParaRPr>
          </a:p>
        </p:txBody>
      </p:sp>
      <p:sp>
        <p:nvSpPr>
          <p:cNvPr id="813" name="Google Shape;813;p84"/>
          <p:cNvSpPr txBox="1"/>
          <p:nvPr>
            <p:ph idx="4294967295" type="ctrTitle"/>
          </p:nvPr>
        </p:nvSpPr>
        <p:spPr>
          <a:xfrm>
            <a:off x="105750" y="963000"/>
            <a:ext cx="8069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Person </a:t>
            </a:r>
            <a:r>
              <a:rPr lang="en-US" sz="2400">
                <a:latin typeface="Arial"/>
                <a:ea typeface="Arial"/>
                <a:cs typeface="Arial"/>
                <a:sym typeface="Arial"/>
              </a:rPr>
              <a:t>implements </a:t>
            </a:r>
            <a:r>
              <a:rPr b="1" lang="en-US" sz="2400">
                <a:solidFill>
                  <a:schemeClr val="accent5"/>
                </a:solidFill>
                <a:latin typeface="Arial"/>
                <a:ea typeface="Arial"/>
                <a:cs typeface="Arial"/>
                <a:sym typeface="Arial"/>
              </a:rPr>
              <a:t>Comparable&lt;Person&gt;</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private String </a:t>
            </a:r>
            <a:r>
              <a:rPr b="1" lang="en-US" sz="2400">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private String </a:t>
            </a:r>
            <a:r>
              <a:rPr b="1" lang="en-US" sz="2400">
                <a:latin typeface="Arial"/>
                <a:ea typeface="Arial"/>
                <a:cs typeface="Arial"/>
                <a:sym typeface="Arial"/>
              </a:rPr>
              <a:t>surname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int </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lang="en-US" sz="2400">
                <a:solidFill>
                  <a:schemeClr val="accent5"/>
                </a:solidFill>
                <a:latin typeface="Arial"/>
                <a:ea typeface="Arial"/>
                <a:cs typeface="Arial"/>
                <a:sym typeface="Arial"/>
              </a:rPr>
              <a:t>Person</a:t>
            </a:r>
            <a:r>
              <a:rPr lang="en-US" sz="2400">
                <a:latin typeface="Arial"/>
                <a:ea typeface="Arial"/>
                <a:cs typeface="Arial"/>
                <a:sym typeface="Arial"/>
              </a:rPr>
              <a:t> </a:t>
            </a:r>
            <a:r>
              <a:rPr b="1" lang="en-US" sz="2400">
                <a:latin typeface="Arial"/>
                <a:ea typeface="Arial"/>
                <a:cs typeface="Arial"/>
                <a:sym typeface="Arial"/>
              </a:rPr>
              <a:t>o</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if(</a:t>
            </a:r>
            <a:r>
              <a:rPr b="1" lang="en-US" sz="2400">
                <a:latin typeface="Arial"/>
                <a:ea typeface="Arial"/>
                <a:cs typeface="Arial"/>
                <a:sym typeface="Arial"/>
              </a:rPr>
              <a:t>surname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surname</a:t>
            </a:r>
            <a:r>
              <a:rPr lang="en-US" sz="2400">
                <a:latin typeface="Arial"/>
                <a:ea typeface="Arial"/>
                <a:cs typeface="Arial"/>
                <a:sym typeface="Arial"/>
              </a:rPr>
              <a:t>) != 0)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surname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surname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814" name="Google Shape;814;p84"/>
          <p:cNvSpPr txBox="1"/>
          <p:nvPr/>
        </p:nvSpPr>
        <p:spPr>
          <a:xfrm>
            <a:off x="7199425" y="1831075"/>
            <a:ext cx="4992600" cy="27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Metoda </a:t>
            </a:r>
            <a:r>
              <a:rPr lang="en-US" sz="1800">
                <a:solidFill>
                  <a:schemeClr val="accent2"/>
                </a:solidFill>
              </a:rPr>
              <a:t>compareTo()</a:t>
            </a:r>
            <a:r>
              <a:rPr lang="en-US" sz="1800"/>
              <a:t> powinna zwrócić wartość:</a:t>
            </a:r>
            <a:endParaRPr sz="1800"/>
          </a:p>
          <a:p>
            <a:pPr indent="-342900" lvl="0" marL="457200" rtl="0" algn="l">
              <a:spcBef>
                <a:spcPts val="0"/>
              </a:spcBef>
              <a:spcAft>
                <a:spcPts val="0"/>
              </a:spcAft>
              <a:buSzPts val="1800"/>
              <a:buChar char="●"/>
            </a:pPr>
            <a:r>
              <a:rPr lang="en-US" sz="1800"/>
              <a:t>mniejszą od zera jeżeli obiekt </a:t>
            </a:r>
            <a:r>
              <a:rPr b="1" lang="en-US" sz="1800"/>
              <a:t>this </a:t>
            </a:r>
            <a:r>
              <a:rPr lang="en-US" sz="1800"/>
              <a:t>jest mniejszy</a:t>
            </a:r>
            <a:endParaRPr sz="1800"/>
          </a:p>
          <a:p>
            <a:pPr indent="-342900" lvl="0" marL="457200" rtl="0" algn="l">
              <a:spcBef>
                <a:spcPts val="0"/>
              </a:spcBef>
              <a:spcAft>
                <a:spcPts val="0"/>
              </a:spcAft>
              <a:buSzPts val="1800"/>
              <a:buChar char="●"/>
            </a:pPr>
            <a:r>
              <a:rPr lang="en-US" sz="1800">
                <a:solidFill>
                  <a:schemeClr val="dk1"/>
                </a:solidFill>
              </a:rPr>
              <a:t>równą </a:t>
            </a:r>
            <a:r>
              <a:rPr lang="en-US" sz="1800">
                <a:solidFill>
                  <a:schemeClr val="dk1"/>
                </a:solidFill>
              </a:rPr>
              <a:t>zeru jeżeli obiekt </a:t>
            </a:r>
            <a:r>
              <a:rPr b="1" lang="en-US" sz="1800">
                <a:solidFill>
                  <a:schemeClr val="dk1"/>
                </a:solidFill>
              </a:rPr>
              <a:t>this </a:t>
            </a:r>
            <a:r>
              <a:rPr lang="en-US" sz="1800">
                <a:solidFill>
                  <a:schemeClr val="dk1"/>
                </a:solidFill>
              </a:rPr>
              <a:t>jest równy</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większą od zera jeżeli obiekt </a:t>
            </a:r>
            <a:r>
              <a:rPr b="1" lang="en-US" sz="1800">
                <a:solidFill>
                  <a:schemeClr val="dk1"/>
                </a:solidFill>
              </a:rPr>
              <a:t>this </a:t>
            </a:r>
            <a:r>
              <a:rPr lang="en-US" sz="1800">
                <a:solidFill>
                  <a:schemeClr val="dk1"/>
                </a:solidFill>
              </a:rPr>
              <a:t>jest większy</a:t>
            </a:r>
            <a:endParaRPr sz="1800">
              <a:solidFill>
                <a:schemeClr val="dk1"/>
              </a:solidFill>
            </a:endParaRPr>
          </a:p>
          <a:p>
            <a:pPr indent="0" lvl="0" marL="457200" rtl="0" algn="l">
              <a:spcBef>
                <a:spcPts val="0"/>
              </a:spcBef>
              <a:spcAft>
                <a:spcPts val="0"/>
              </a:spcAft>
              <a:buNone/>
            </a:pPr>
            <a:r>
              <a:t/>
            </a:r>
            <a:endParaRPr sz="1800"/>
          </a:p>
        </p:txBody>
      </p:sp>
      <p:sp>
        <p:nvSpPr>
          <p:cNvPr id="815" name="Google Shape;815;p84"/>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Przykłady w kodzie: pl.sda.arrays.</a:t>
            </a:r>
            <a:r>
              <a:rPr lang="en-US" sz="2400">
                <a:solidFill>
                  <a:srgbClr val="70AD47"/>
                </a:solidFill>
              </a:rPr>
              <a:t>Samples - metoda arraysSorting()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a:t>
            </a:r>
            <a:r>
              <a:rPr lang="en-US">
                <a:latin typeface="Arial"/>
                <a:ea typeface="Arial"/>
                <a:cs typeface="Arial"/>
                <a:sym typeface="Arial"/>
              </a:rPr>
              <a:t>Comparator</a:t>
            </a:r>
            <a:endParaRPr>
              <a:latin typeface="Arial"/>
              <a:ea typeface="Arial"/>
              <a:cs typeface="Arial"/>
              <a:sym typeface="Arial"/>
            </a:endParaRPr>
          </a:p>
        </p:txBody>
      </p:sp>
      <p:sp>
        <p:nvSpPr>
          <p:cNvPr id="821" name="Google Shape;821;p85"/>
          <p:cNvSpPr txBox="1"/>
          <p:nvPr>
            <p:ph idx="4294967295" type="ctrTitle"/>
          </p:nvPr>
        </p:nvSpPr>
        <p:spPr>
          <a:xfrm>
            <a:off x="105750" y="963000"/>
            <a:ext cx="12086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Interfejs </a:t>
            </a:r>
            <a:r>
              <a:rPr b="1" lang="en-US" sz="2400">
                <a:solidFill>
                  <a:schemeClr val="accent5"/>
                </a:solidFill>
                <a:latin typeface="Arial"/>
                <a:ea typeface="Arial"/>
                <a:cs typeface="Arial"/>
                <a:sym typeface="Arial"/>
              </a:rPr>
              <a:t>java.util</a:t>
            </a:r>
            <a:r>
              <a:rPr b="1" lang="en-US" sz="2400">
                <a:solidFill>
                  <a:schemeClr val="accent5"/>
                </a:solidFill>
                <a:latin typeface="Arial"/>
                <a:ea typeface="Arial"/>
                <a:cs typeface="Arial"/>
                <a:sym typeface="Arial"/>
              </a:rPr>
              <a:t>.</a:t>
            </a:r>
            <a:r>
              <a:rPr b="1" lang="en-US" sz="2400">
                <a:solidFill>
                  <a:schemeClr val="accent5"/>
                </a:solidFill>
                <a:latin typeface="Arial"/>
                <a:ea typeface="Arial"/>
                <a:cs typeface="Arial"/>
                <a:sym typeface="Arial"/>
              </a:rPr>
              <a:t>Comparator</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służy do określania relacji większy-mniejszy pomiędzy różnymi obiektami tej samej klasy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nie wymusza implementowania żadnych interfejsów przez klasy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dzięki niemu można stworzyć “dodatkowe” i dowolne sposoby sortowania naszych klas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używamy go najczęściej do sortowania kolekcji (tablic, list) - przez metody: Collections.</a:t>
            </a:r>
            <a:r>
              <a:rPr lang="en-US" sz="2400">
                <a:solidFill>
                  <a:schemeClr val="accent2"/>
                </a:solidFill>
                <a:latin typeface="Arial"/>
                <a:ea typeface="Arial"/>
                <a:cs typeface="Arial"/>
                <a:sym typeface="Arial"/>
              </a:rPr>
              <a:t>sort()</a:t>
            </a:r>
            <a:r>
              <a:rPr lang="en-US" sz="2400">
                <a:latin typeface="Arial"/>
                <a:ea typeface="Arial"/>
                <a:cs typeface="Arial"/>
                <a:sym typeface="Arial"/>
              </a:rPr>
              <a:t> i Arrays.</a:t>
            </a:r>
            <a:r>
              <a:rPr lang="en-US" sz="2400">
                <a:solidFill>
                  <a:schemeClr val="accent2"/>
                </a:solidFill>
                <a:latin typeface="Arial"/>
                <a:ea typeface="Arial"/>
                <a:cs typeface="Arial"/>
                <a:sym typeface="Arial"/>
              </a:rPr>
              <a:t>sort()</a:t>
            </a:r>
            <a:endParaRPr sz="2400">
              <a:solidFill>
                <a:schemeClr val="accent2"/>
              </a:solidFill>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zawiera jedną metodę </a:t>
            </a:r>
            <a:r>
              <a:rPr lang="en-US" sz="2400">
                <a:solidFill>
                  <a:schemeClr val="accent2"/>
                </a:solidFill>
                <a:latin typeface="Arial"/>
                <a:ea typeface="Arial"/>
                <a:cs typeface="Arial"/>
                <a:sym typeface="Arial"/>
              </a:rPr>
              <a:t>compare() </a:t>
            </a:r>
            <a:r>
              <a:rPr lang="en-US" sz="2400">
                <a:latin typeface="Arial"/>
                <a:ea typeface="Arial"/>
                <a:cs typeface="Arial"/>
                <a:sym typeface="Arial"/>
              </a:rPr>
              <a:t>- która służy do porównywania dwóch obiektów</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zaleca się spójność między metodami </a:t>
            </a:r>
            <a:r>
              <a:rPr lang="en-US" sz="2400">
                <a:solidFill>
                  <a:schemeClr val="accent2"/>
                </a:solidFill>
                <a:latin typeface="Arial"/>
                <a:ea typeface="Arial"/>
                <a:cs typeface="Arial"/>
                <a:sym typeface="Arial"/>
              </a:rPr>
              <a:t>compare() </a:t>
            </a:r>
            <a:r>
              <a:rPr lang="en-US" sz="2400">
                <a:latin typeface="Arial"/>
                <a:ea typeface="Arial"/>
                <a:cs typeface="Arial"/>
                <a:sym typeface="Arial"/>
              </a:rPr>
              <a:t>i </a:t>
            </a:r>
            <a:r>
              <a:rPr lang="en-US" sz="2400">
                <a:solidFill>
                  <a:schemeClr val="accent2"/>
                </a:solidFill>
                <a:latin typeface="Arial"/>
                <a:ea typeface="Arial"/>
                <a:cs typeface="Arial"/>
                <a:sym typeface="Arial"/>
              </a:rPr>
              <a:t>equals()</a:t>
            </a:r>
            <a:endParaRPr sz="2400">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a:t>
            </a:r>
            <a:r>
              <a:rPr lang="en-US">
                <a:latin typeface="Arial"/>
                <a:ea typeface="Arial"/>
                <a:cs typeface="Arial"/>
                <a:sym typeface="Arial"/>
              </a:rPr>
              <a:t>Comparator </a:t>
            </a:r>
            <a:r>
              <a:rPr lang="en-US">
                <a:latin typeface="Arial"/>
                <a:ea typeface="Arial"/>
                <a:cs typeface="Arial"/>
                <a:sym typeface="Arial"/>
              </a:rPr>
              <a:t>- przykład użycia</a:t>
            </a:r>
            <a:endParaRPr>
              <a:latin typeface="Arial"/>
              <a:ea typeface="Arial"/>
              <a:cs typeface="Arial"/>
              <a:sym typeface="Arial"/>
            </a:endParaRPr>
          </a:p>
        </p:txBody>
      </p:sp>
      <p:sp>
        <p:nvSpPr>
          <p:cNvPr id="827" name="Google Shape;827;p86"/>
          <p:cNvSpPr txBox="1"/>
          <p:nvPr>
            <p:ph idx="4294967295" type="ctrTitle"/>
          </p:nvPr>
        </p:nvSpPr>
        <p:spPr>
          <a:xfrm>
            <a:off x="105750" y="963000"/>
            <a:ext cx="120864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PersonByAgeComparator </a:t>
            </a:r>
            <a:r>
              <a:rPr lang="en-US" sz="2400">
                <a:latin typeface="Arial"/>
                <a:ea typeface="Arial"/>
                <a:cs typeface="Arial"/>
                <a:sym typeface="Arial"/>
              </a:rPr>
              <a:t>implements </a:t>
            </a:r>
            <a:r>
              <a:rPr b="1" lang="en-US" sz="2400">
                <a:solidFill>
                  <a:schemeClr val="accent5"/>
                </a:solidFill>
                <a:latin typeface="Arial"/>
                <a:ea typeface="Arial"/>
                <a:cs typeface="Arial"/>
                <a:sym typeface="Arial"/>
              </a:rPr>
              <a:t>Comparator&lt;Person&gt;</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int compare(</a:t>
            </a:r>
            <a:r>
              <a:rPr lang="en-US" sz="2400">
                <a:solidFill>
                  <a:schemeClr val="accent5"/>
                </a:solidFill>
                <a:latin typeface="Arial"/>
                <a:ea typeface="Arial"/>
                <a:cs typeface="Arial"/>
                <a:sym typeface="Arial"/>
              </a:rPr>
              <a:t>Person</a:t>
            </a:r>
            <a:r>
              <a:rPr lang="en-US" sz="2400">
                <a:latin typeface="Arial"/>
                <a:ea typeface="Arial"/>
                <a:cs typeface="Arial"/>
                <a:sym typeface="Arial"/>
              </a:rPr>
              <a:t> </a:t>
            </a:r>
            <a:r>
              <a:rPr b="1" lang="en-US" sz="2400">
                <a:latin typeface="Arial"/>
                <a:ea typeface="Arial"/>
                <a:cs typeface="Arial"/>
                <a:sym typeface="Arial"/>
              </a:rPr>
              <a:t>o1</a:t>
            </a:r>
            <a:r>
              <a:rPr lang="en-US" sz="2400">
                <a:latin typeface="Arial"/>
                <a:ea typeface="Arial"/>
                <a:cs typeface="Arial"/>
                <a:sym typeface="Arial"/>
              </a:rPr>
              <a:t>, </a:t>
            </a:r>
            <a:r>
              <a:rPr lang="en-US" sz="2400">
                <a:solidFill>
                  <a:schemeClr val="accent5"/>
                </a:solidFill>
                <a:latin typeface="Arial"/>
                <a:ea typeface="Arial"/>
                <a:cs typeface="Arial"/>
                <a:sym typeface="Arial"/>
              </a:rPr>
              <a:t>Person </a:t>
            </a:r>
            <a:r>
              <a:rPr b="1" lang="en-US" sz="2400">
                <a:latin typeface="Arial"/>
                <a:ea typeface="Arial"/>
                <a:cs typeface="Arial"/>
                <a:sym typeface="Arial"/>
              </a:rPr>
              <a:t>o2</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o1</a:t>
            </a:r>
            <a:r>
              <a:rPr lang="en-US" sz="2400">
                <a:latin typeface="Arial"/>
                <a:ea typeface="Arial"/>
                <a:cs typeface="Arial"/>
                <a:sym typeface="Arial"/>
              </a:rPr>
              <a:t>.getAge() - </a:t>
            </a:r>
            <a:r>
              <a:rPr b="1" lang="en-US" sz="2400">
                <a:latin typeface="Arial"/>
                <a:ea typeface="Arial"/>
                <a:cs typeface="Arial"/>
                <a:sym typeface="Arial"/>
              </a:rPr>
              <a:t>o2</a:t>
            </a:r>
            <a:r>
              <a:rPr lang="en-US" sz="2400">
                <a:latin typeface="Arial"/>
                <a:ea typeface="Arial"/>
                <a:cs typeface="Arial"/>
                <a:sym typeface="Arial"/>
              </a:rPr>
              <a:t>.getAge();</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Comparator&lt;Person&gt;</a:t>
            </a:r>
            <a:r>
              <a:rPr lang="en-US" sz="2400">
                <a:latin typeface="Arial"/>
                <a:ea typeface="Arial"/>
                <a:cs typeface="Arial"/>
                <a:sym typeface="Arial"/>
              </a:rPr>
              <a:t> </a:t>
            </a:r>
            <a:r>
              <a:rPr b="1" lang="en-US" sz="2400">
                <a:latin typeface="Arial"/>
                <a:ea typeface="Arial"/>
                <a:cs typeface="Arial"/>
                <a:sym typeface="Arial"/>
              </a:rPr>
              <a:t>comparator </a:t>
            </a:r>
            <a:r>
              <a:rPr lang="en-US" sz="2400">
                <a:latin typeface="Arial"/>
                <a:ea typeface="Arial"/>
                <a:cs typeface="Arial"/>
                <a:sym typeface="Arial"/>
              </a:rPr>
              <a:t>= </a:t>
            </a:r>
            <a:r>
              <a:rPr lang="en-US" sz="2400">
                <a:solidFill>
                  <a:schemeClr val="accent5"/>
                </a:solidFill>
                <a:latin typeface="Arial"/>
                <a:ea typeface="Arial"/>
                <a:cs typeface="Arial"/>
                <a:sym typeface="Arial"/>
              </a:rPr>
              <a:t>Comparator</a:t>
            </a:r>
            <a:r>
              <a:rPr lang="en-US" sz="2400">
                <a:latin typeface="Arial"/>
                <a:ea typeface="Arial"/>
                <a:cs typeface="Arial"/>
                <a:sym typeface="Arial"/>
              </a:rPr>
              <a:t>.</a:t>
            </a:r>
            <a:r>
              <a:rPr lang="en-US" sz="2400">
                <a:solidFill>
                  <a:schemeClr val="accent2"/>
                </a:solidFill>
                <a:latin typeface="Arial"/>
                <a:ea typeface="Arial"/>
                <a:cs typeface="Arial"/>
                <a:sym typeface="Arial"/>
              </a:rPr>
              <a:t>comparing</a:t>
            </a:r>
            <a:r>
              <a:rPr lang="en-US" sz="2400">
                <a:latin typeface="Arial"/>
                <a:ea typeface="Arial"/>
                <a:cs typeface="Arial"/>
                <a:sym typeface="Arial"/>
              </a:rPr>
              <a:t>(Person::getName)</a:t>
            </a:r>
            <a:endParaRPr sz="2400">
              <a:latin typeface="Arial"/>
              <a:ea typeface="Arial"/>
              <a:cs typeface="Arial"/>
              <a:sym typeface="Arial"/>
            </a:endParaRPr>
          </a:p>
          <a:p>
            <a:pPr indent="457200" lvl="0" marL="914400" rtl="0" algn="l">
              <a:spcBef>
                <a:spcPts val="0"/>
              </a:spcBef>
              <a:spcAft>
                <a:spcPts val="0"/>
              </a:spcAft>
              <a:buNone/>
            </a:pPr>
            <a:r>
              <a:rPr lang="en-US" sz="2400">
                <a:latin typeface="Arial"/>
                <a:ea typeface="Arial"/>
                <a:cs typeface="Arial"/>
                <a:sym typeface="Arial"/>
              </a:rPr>
              <a:t>  										        .</a:t>
            </a:r>
            <a:r>
              <a:rPr lang="en-US" sz="2400">
                <a:solidFill>
                  <a:schemeClr val="accent2"/>
                </a:solidFill>
                <a:latin typeface="Arial"/>
                <a:ea typeface="Arial"/>
                <a:cs typeface="Arial"/>
                <a:sym typeface="Arial"/>
              </a:rPr>
              <a:t>thenComparing</a:t>
            </a:r>
            <a:r>
              <a:rPr lang="en-US" sz="2400">
                <a:latin typeface="Arial"/>
                <a:ea typeface="Arial"/>
                <a:cs typeface="Arial"/>
                <a:sym typeface="Arial"/>
              </a:rPr>
              <a:t>(Person::getAge);</a:t>
            </a:r>
            <a:endParaRPr sz="2400">
              <a:latin typeface="Arial"/>
              <a:ea typeface="Arial"/>
              <a:cs typeface="Arial"/>
              <a:sym typeface="Arial"/>
            </a:endParaRPr>
          </a:p>
        </p:txBody>
      </p:sp>
      <p:sp>
        <p:nvSpPr>
          <p:cNvPr id="828" name="Google Shape;828;p86"/>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Przykłady w kodzie: pl.sda.arrays.Samples - metoda arraysSorting()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8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834" name="Google Shape;834;p8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#arrays</a:t>
            </a:r>
            <a:endParaRPr b="1" sz="3000">
              <a:solidFill>
                <a:schemeClr val="accent6"/>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#arrays</a:t>
            </a:r>
            <a:endParaRPr sz="2400">
              <a:solidFill>
                <a:schemeClr val="accent6"/>
              </a:solidFill>
              <a:latin typeface="Arial"/>
              <a:ea typeface="Arial"/>
              <a:cs typeface="Arial"/>
              <a:sym typeface="Arial"/>
            </a:endParaRPr>
          </a:p>
        </p:txBody>
      </p:sp>
      <p:sp>
        <p:nvSpPr>
          <p:cNvPr id="840" name="Google Shape;840;p88"/>
          <p:cNvSpPr txBox="1"/>
          <p:nvPr>
            <p:ph idx="4294967295" type="ctrTitle"/>
          </p:nvPr>
        </p:nvSpPr>
        <p:spPr>
          <a:xfrm>
            <a:off x="170425" y="963000"/>
            <a:ext cx="11841300" cy="517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Stwórz klasę, która będzie przechowywać tablicę Stringów. W konstruktorze należy podać rozmiar tablicy. </a:t>
            </a:r>
            <a:endParaRPr sz="1600">
              <a:latin typeface="Arial"/>
              <a:ea typeface="Arial"/>
              <a:cs typeface="Arial"/>
              <a:sym typeface="Arial"/>
            </a:endParaRPr>
          </a:p>
          <a:p>
            <a:pPr indent="0" lvl="0" marL="457200" rtl="0" algn="l">
              <a:spcBef>
                <a:spcPts val="0"/>
              </a:spcBef>
              <a:spcAft>
                <a:spcPts val="0"/>
              </a:spcAft>
              <a:buNone/>
            </a:pPr>
            <a:r>
              <a:rPr lang="en-US" sz="1600">
                <a:latin typeface="Arial"/>
                <a:ea typeface="Arial"/>
                <a:cs typeface="Arial"/>
                <a:sym typeface="Arial"/>
              </a:rPr>
              <a:t>Dodaj metody:</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do dodawania elementów </a:t>
            </a:r>
            <a:r>
              <a:rPr lang="en-US" sz="1600"/>
              <a:t>-</a:t>
            </a:r>
            <a:r>
              <a:rPr lang="en-US" sz="1600">
                <a:latin typeface="Arial"/>
                <a:ea typeface="Arial"/>
                <a:cs typeface="Arial"/>
                <a:sym typeface="Arial"/>
              </a:rPr>
              <a:t> w przypadku gdy tablica nie pomieści więcej elementów metoda powinna wyrzucić wyjątek.</a:t>
            </a:r>
            <a:endParaRPr sz="1600">
              <a:latin typeface="Arial"/>
              <a:ea typeface="Arial"/>
              <a:cs typeface="Arial"/>
              <a:sym typeface="Arial"/>
            </a:endParaRPr>
          </a:p>
          <a:p>
            <a:pPr indent="-330200" lvl="1" marL="914400" rtl="0" algn="l">
              <a:spcBef>
                <a:spcPts val="0"/>
              </a:spcBef>
              <a:spcAft>
                <a:spcPts val="0"/>
              </a:spcAft>
              <a:buSzPts val="1600"/>
              <a:buAutoNum type="alphaLcPeriod"/>
            </a:pPr>
            <a:r>
              <a:rPr lang="en-US" sz="1600">
                <a:solidFill>
                  <a:schemeClr val="dk1"/>
                </a:solidFill>
              </a:rPr>
              <a:t>pobierania elementów tablicy pojedynczych po indexie</a:t>
            </a:r>
            <a:endParaRPr sz="1600">
              <a:solidFill>
                <a:schemeClr val="dk1"/>
              </a:solidFill>
            </a:endParaRPr>
          </a:p>
          <a:p>
            <a:pPr indent="-330200" lvl="1" marL="914400" rtl="0" algn="l">
              <a:spcBef>
                <a:spcPts val="0"/>
              </a:spcBef>
              <a:spcAft>
                <a:spcPts val="0"/>
              </a:spcAft>
              <a:buSzPts val="1600"/>
              <a:buAutoNum type="alphaLcPeriod"/>
            </a:pPr>
            <a:r>
              <a:rPr lang="en-US" sz="1600">
                <a:solidFill>
                  <a:schemeClr val="dk1"/>
                </a:solidFill>
              </a:rPr>
              <a:t>pobierania wszystkich elementów.</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Dodaj do klasy z pkt 1 możliwość powiększania tablicy w przypadku gdy nowe elementy nie mieszczą się w niej. </a:t>
            </a:r>
            <a:endParaRPr sz="1600">
              <a:latin typeface="Arial"/>
              <a:ea typeface="Arial"/>
              <a:cs typeface="Arial"/>
              <a:sym typeface="Arial"/>
            </a:endParaRPr>
          </a:p>
          <a:p>
            <a:pPr indent="0" lvl="0" marL="457200" rtl="0" algn="l">
              <a:spcBef>
                <a:spcPts val="0"/>
              </a:spcBef>
              <a:spcAft>
                <a:spcPts val="0"/>
              </a:spcAft>
              <a:buNone/>
            </a:pPr>
            <a:r>
              <a:rPr lang="en-US" sz="1400">
                <a:solidFill>
                  <a:srgbClr val="666666"/>
                </a:solidFill>
                <a:latin typeface="Arial"/>
                <a:ea typeface="Arial"/>
                <a:cs typeface="Arial"/>
                <a:sym typeface="Arial"/>
              </a:rPr>
              <a:t>Podpowiedź: wykorzystaj metodę </a:t>
            </a:r>
            <a:r>
              <a:rPr b="1" lang="en-US" sz="1400">
                <a:solidFill>
                  <a:srgbClr val="666666"/>
                </a:solidFill>
                <a:latin typeface="Arial"/>
                <a:ea typeface="Arial"/>
                <a:cs typeface="Arial"/>
                <a:sym typeface="Arial"/>
              </a:rPr>
              <a:t>Tasks</a:t>
            </a:r>
            <a:r>
              <a:rPr lang="en-US" sz="1400">
                <a:solidFill>
                  <a:srgbClr val="666666"/>
                </a:solidFill>
                <a:latin typeface="Arial"/>
                <a:ea typeface="Arial"/>
                <a:cs typeface="Arial"/>
                <a:sym typeface="Arial"/>
              </a:rPr>
              <a:t>.</a:t>
            </a:r>
            <a:r>
              <a:rPr b="1" lang="en-US" sz="1400">
                <a:solidFill>
                  <a:srgbClr val="666666"/>
                </a:solidFill>
                <a:latin typeface="Arial"/>
                <a:ea typeface="Arial"/>
                <a:cs typeface="Arial"/>
                <a:sym typeface="Arial"/>
              </a:rPr>
              <a:t>addElementToArray() </a:t>
            </a:r>
            <a:r>
              <a:rPr lang="en-US" sz="1400">
                <a:solidFill>
                  <a:srgbClr val="666666"/>
                </a:solidFill>
                <a:latin typeface="Arial"/>
                <a:ea typeface="Arial"/>
                <a:cs typeface="Arial"/>
                <a:sym typeface="Arial"/>
              </a:rPr>
              <a:t>z projektu </a:t>
            </a:r>
            <a:r>
              <a:rPr b="1" lang="en-US" sz="1400">
                <a:solidFill>
                  <a:srgbClr val="666666"/>
                </a:solidFill>
                <a:latin typeface="Arial"/>
                <a:ea typeface="Arial"/>
                <a:cs typeface="Arial"/>
                <a:sym typeface="Arial"/>
              </a:rPr>
              <a:t>java24gda_pro1</a:t>
            </a:r>
            <a:endParaRPr sz="1400">
              <a:solidFill>
                <a:srgbClr val="666666"/>
              </a:solidFill>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Dodaj do klasy z pkt 1 metody, które zwrócą:</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t>kopię tablicy, ale z odwróconą kolejnością elementów</a:t>
            </a:r>
            <a:endParaRPr sz="1600"/>
          </a:p>
          <a:p>
            <a:pPr indent="-330200" lvl="1" marL="914400" rtl="0" algn="l">
              <a:spcBef>
                <a:spcPts val="0"/>
              </a:spcBef>
              <a:spcAft>
                <a:spcPts val="0"/>
              </a:spcAft>
              <a:buSzPts val="1600"/>
              <a:buAutoNum type="alphaLcPeriod"/>
            </a:pPr>
            <a:r>
              <a:rPr lang="en-US" sz="1600"/>
              <a:t>kopię tablicy z posortowanymi elementami</a:t>
            </a:r>
            <a:endParaRPr sz="1600"/>
          </a:p>
          <a:p>
            <a:pPr indent="-330200" lvl="1" marL="914400" rtl="0" algn="l">
              <a:spcBef>
                <a:spcPts val="0"/>
              </a:spcBef>
              <a:spcAft>
                <a:spcPts val="0"/>
              </a:spcAft>
              <a:buSzPts val="1600"/>
              <a:buAutoNum type="alphaLcPeriod"/>
            </a:pPr>
            <a:r>
              <a:rPr lang="en-US" sz="1600"/>
              <a:t>najmniejszy element tablicy</a:t>
            </a:r>
            <a:endParaRPr sz="1600"/>
          </a:p>
          <a:p>
            <a:pPr indent="-330200" lvl="1" marL="914400" rtl="0" algn="l">
              <a:spcBef>
                <a:spcPts val="0"/>
              </a:spcBef>
              <a:spcAft>
                <a:spcPts val="0"/>
              </a:spcAft>
              <a:buSzPts val="1600"/>
              <a:buAutoNum type="alphaLcPeriod"/>
            </a:pPr>
            <a:r>
              <a:rPr lang="en-US" sz="1600"/>
              <a:t>największy element tablicy</a:t>
            </a:r>
            <a:endParaRPr sz="1600"/>
          </a:p>
          <a:p>
            <a:pPr indent="0" lvl="0" marL="914400" rtl="0" algn="l">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solidFill>
                  <a:srgbClr val="FF0000"/>
                </a:solidFill>
                <a:latin typeface="Arial"/>
                <a:ea typeface="Arial"/>
                <a:cs typeface="Arial"/>
                <a:sym typeface="Arial"/>
              </a:rPr>
              <a:t>* </a:t>
            </a:r>
            <a:r>
              <a:rPr lang="en-US" sz="1600">
                <a:solidFill>
                  <a:srgbClr val="000000"/>
                </a:solidFill>
                <a:latin typeface="Arial"/>
                <a:ea typeface="Arial"/>
                <a:cs typeface="Arial"/>
                <a:sym typeface="Arial"/>
              </a:rPr>
              <a:t>Zmień klasę z pkt 1 tak żeby mogła przechowywać dowolne elementy - jedyny warunek jest taki że muszą implementować interfejs </a:t>
            </a:r>
            <a:r>
              <a:rPr b="1" lang="en-US" sz="1600">
                <a:solidFill>
                  <a:srgbClr val="000000"/>
                </a:solidFill>
                <a:latin typeface="Arial"/>
                <a:ea typeface="Arial"/>
                <a:cs typeface="Arial"/>
                <a:sym typeface="Arial"/>
              </a:rPr>
              <a:t>Comparable</a:t>
            </a:r>
            <a:endParaRPr b="1" sz="16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b="1" sz="1600">
              <a:solidFill>
                <a:srgbClr val="000000"/>
              </a:solidFill>
              <a:latin typeface="Arial"/>
              <a:ea typeface="Arial"/>
              <a:cs typeface="Arial"/>
              <a:sym typeface="Arial"/>
            </a:endParaRPr>
          </a:p>
          <a:p>
            <a:pPr indent="-330200" lvl="0" marL="457200" rtl="0" algn="l">
              <a:lnSpc>
                <a:spcPct val="100000"/>
              </a:lnSpc>
              <a:spcBef>
                <a:spcPts val="0"/>
              </a:spcBef>
              <a:spcAft>
                <a:spcPts val="0"/>
              </a:spcAft>
              <a:buClr>
                <a:srgbClr val="000000"/>
              </a:buClr>
              <a:buSzPts val="1600"/>
              <a:buFont typeface="Arial"/>
              <a:buAutoNum type="arabicPeriod"/>
            </a:pPr>
            <a:r>
              <a:rPr lang="en-US" sz="1600">
                <a:solidFill>
                  <a:srgbClr val="FF0000"/>
                </a:solidFill>
                <a:latin typeface="Arial"/>
                <a:ea typeface="Arial"/>
                <a:cs typeface="Arial"/>
                <a:sym typeface="Arial"/>
              </a:rPr>
              <a:t>* </a:t>
            </a:r>
            <a:r>
              <a:rPr lang="en-US" sz="1600" u="sng">
                <a:solidFill>
                  <a:schemeClr val="hlink"/>
                </a:solidFill>
                <a:latin typeface="Arial"/>
                <a:ea typeface="Arial"/>
                <a:cs typeface="Arial"/>
                <a:sym typeface="Arial"/>
                <a:hlinkClick r:id="rId3"/>
              </a:rPr>
              <a:t>https://pl.spoj.com/problems/TRN/</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000000"/>
              </a:solidFill>
              <a:latin typeface="Arial"/>
              <a:ea typeface="Arial"/>
              <a:cs typeface="Arial"/>
              <a:sym typeface="Arial"/>
            </a:endParaRPr>
          </a:p>
        </p:txBody>
      </p:sp>
      <p:sp>
        <p:nvSpPr>
          <p:cNvPr id="841" name="Google Shape;841;p8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8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Listy</a:t>
            </a:r>
            <a:endParaRPr b="1" sz="3000">
              <a:latin typeface="Arial"/>
              <a:ea typeface="Arial"/>
              <a:cs typeface="Arial"/>
              <a:sym typeface="Arial"/>
            </a:endParaRPr>
          </a:p>
        </p:txBody>
      </p:sp>
      <p:sp>
        <p:nvSpPr>
          <p:cNvPr id="847" name="Google Shape;847;p8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znaki</a:t>
            </a:r>
            <a:endParaRPr sz="2400">
              <a:solidFill>
                <a:schemeClr val="accent6"/>
              </a:solidFill>
              <a:latin typeface="Arial"/>
              <a:ea typeface="Arial"/>
              <a:cs typeface="Arial"/>
              <a:sym typeface="Arial"/>
            </a:endParaRPr>
          </a:p>
        </p:txBody>
      </p:sp>
      <p:sp>
        <p:nvSpPr>
          <p:cNvPr id="328" name="Google Shape;328;p36"/>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 dowolny znak</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\d</a:t>
            </a:r>
            <a:r>
              <a:rPr lang="en-US" sz="3600">
                <a:solidFill>
                  <a:srgbClr val="000000"/>
                </a:solidFill>
                <a:latin typeface="Arial"/>
                <a:ea typeface="Arial"/>
                <a:cs typeface="Arial"/>
                <a:sym typeface="Arial"/>
              </a:rPr>
              <a:t> – cyfra [0-9]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\D</a:t>
            </a:r>
            <a:r>
              <a:rPr lang="en-US" sz="3600">
                <a:solidFill>
                  <a:srgbClr val="000000"/>
                </a:solidFill>
                <a:latin typeface="Arial"/>
                <a:ea typeface="Arial"/>
                <a:cs typeface="Arial"/>
                <a:sym typeface="Arial"/>
              </a:rPr>
              <a:t> – inny znak niż cyfry [^0-9]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\s</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znak biały [ \t\n..]</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\S</a:t>
            </a:r>
            <a:r>
              <a:rPr lang="en-US" sz="3600">
                <a:solidFill>
                  <a:srgbClr val="000000"/>
                </a:solidFill>
                <a:latin typeface="Arial"/>
                <a:ea typeface="Arial"/>
                <a:cs typeface="Arial"/>
                <a:sym typeface="Arial"/>
              </a:rPr>
              <a:t> – inny znak niż znak biały [^\s]</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\w</a:t>
            </a:r>
            <a:r>
              <a:rPr lang="en-US" sz="3600">
                <a:solidFill>
                  <a:srgbClr val="000000"/>
                </a:solidFill>
                <a:latin typeface="Arial"/>
                <a:ea typeface="Arial"/>
                <a:cs typeface="Arial"/>
                <a:sym typeface="Arial"/>
              </a:rPr>
              <a:t> – znak [a-zA-Z_0-9]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\W</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inny znak niż \w [^\w]</a:t>
            </a:r>
            <a:endParaRPr sz="3600">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ArrayList vs LinkedList</a:t>
            </a:r>
            <a:endParaRPr>
              <a:latin typeface="Arial"/>
              <a:ea typeface="Arial"/>
              <a:cs typeface="Arial"/>
              <a:sym typeface="Arial"/>
            </a:endParaRPr>
          </a:p>
        </p:txBody>
      </p:sp>
      <p:graphicFrame>
        <p:nvGraphicFramePr>
          <p:cNvPr id="853" name="Google Shape;853;p90"/>
          <p:cNvGraphicFramePr/>
          <p:nvPr/>
        </p:nvGraphicFramePr>
        <p:xfrm>
          <a:off x="3910150" y="1963025"/>
          <a:ext cx="3000000" cy="3000000"/>
        </p:xfrm>
        <a:graphic>
          <a:graphicData uri="http://schemas.openxmlformats.org/drawingml/2006/table">
            <a:tbl>
              <a:tblPr>
                <a:noFill/>
                <a:tableStyleId>{00A3E7B8-BC4F-4CE8-B490-ACAC063D1144}</a:tableStyleId>
              </a:tblPr>
              <a:tblGrid>
                <a:gridCol w="842625"/>
                <a:gridCol w="857325"/>
                <a:gridCol w="897450"/>
                <a:gridCol w="1090750"/>
                <a:gridCol w="930900"/>
              </a:tblGrid>
              <a:tr h="381000">
                <a:tc>
                  <a:txBody>
                    <a:bodyPr>
                      <a:noAutofit/>
                    </a:bodyPr>
                    <a:lstStyle/>
                    <a:p>
                      <a:pPr indent="0" lvl="0" marL="0" rtl="0" algn="ctr">
                        <a:spcBef>
                          <a:spcPts val="0"/>
                        </a:spcBef>
                        <a:spcAft>
                          <a:spcPts val="0"/>
                        </a:spcAft>
                        <a:buNone/>
                      </a:pPr>
                      <a:r>
                        <a:rPr lang="en-US" sz="2400"/>
                        <a:t>4.5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100.5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95.3</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pSp>
        <p:nvGrpSpPr>
          <p:cNvPr id="854" name="Google Shape;854;p90"/>
          <p:cNvGrpSpPr/>
          <p:nvPr/>
        </p:nvGrpSpPr>
        <p:grpSpPr>
          <a:xfrm>
            <a:off x="4084350" y="1065175"/>
            <a:ext cx="429300" cy="804158"/>
            <a:chOff x="3960675" y="2528475"/>
            <a:chExt cx="429300" cy="804158"/>
          </a:xfrm>
        </p:grpSpPr>
        <p:cxnSp>
          <p:nvCxnSpPr>
            <p:cNvPr id="855" name="Google Shape;855;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56" name="Google Shape;856;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0</a:t>
              </a:r>
              <a:endParaRPr sz="1800"/>
            </a:p>
          </p:txBody>
        </p:sp>
      </p:grpSp>
      <p:grpSp>
        <p:nvGrpSpPr>
          <p:cNvPr id="857" name="Google Shape;857;p90"/>
          <p:cNvGrpSpPr/>
          <p:nvPr/>
        </p:nvGrpSpPr>
        <p:grpSpPr>
          <a:xfrm>
            <a:off x="4919625" y="1086725"/>
            <a:ext cx="429300" cy="804158"/>
            <a:chOff x="3960675" y="2528475"/>
            <a:chExt cx="429300" cy="804158"/>
          </a:xfrm>
        </p:grpSpPr>
        <p:cxnSp>
          <p:nvCxnSpPr>
            <p:cNvPr id="858" name="Google Shape;858;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59" name="Google Shape;859;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a:t>
              </a:r>
              <a:endParaRPr sz="1800"/>
            </a:p>
          </p:txBody>
        </p:sp>
      </p:grpSp>
      <p:grpSp>
        <p:nvGrpSpPr>
          <p:cNvPr id="860" name="Google Shape;860;p90"/>
          <p:cNvGrpSpPr/>
          <p:nvPr/>
        </p:nvGrpSpPr>
        <p:grpSpPr>
          <a:xfrm>
            <a:off x="5830625" y="1086725"/>
            <a:ext cx="429300" cy="804158"/>
            <a:chOff x="3960675" y="2528475"/>
            <a:chExt cx="429300" cy="804158"/>
          </a:xfrm>
        </p:grpSpPr>
        <p:cxnSp>
          <p:nvCxnSpPr>
            <p:cNvPr id="861" name="Google Shape;861;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2" name="Google Shape;862;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2</a:t>
              </a:r>
              <a:endParaRPr sz="1800"/>
            </a:p>
          </p:txBody>
        </p:sp>
      </p:grpSp>
      <p:grpSp>
        <p:nvGrpSpPr>
          <p:cNvPr id="863" name="Google Shape;863;p90"/>
          <p:cNvGrpSpPr/>
          <p:nvPr/>
        </p:nvGrpSpPr>
        <p:grpSpPr>
          <a:xfrm>
            <a:off x="6863325" y="1086725"/>
            <a:ext cx="429300" cy="804158"/>
            <a:chOff x="3960675" y="2528475"/>
            <a:chExt cx="429300" cy="804158"/>
          </a:xfrm>
        </p:grpSpPr>
        <p:cxnSp>
          <p:nvCxnSpPr>
            <p:cNvPr id="864" name="Google Shape;864;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5" name="Google Shape;865;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3</a:t>
              </a:r>
              <a:endParaRPr sz="1800"/>
            </a:p>
          </p:txBody>
        </p:sp>
      </p:grpSp>
      <p:grpSp>
        <p:nvGrpSpPr>
          <p:cNvPr id="866" name="Google Shape;866;p90"/>
          <p:cNvGrpSpPr/>
          <p:nvPr/>
        </p:nvGrpSpPr>
        <p:grpSpPr>
          <a:xfrm>
            <a:off x="7869500" y="1082675"/>
            <a:ext cx="429300" cy="804158"/>
            <a:chOff x="3960675" y="2452275"/>
            <a:chExt cx="429300" cy="804158"/>
          </a:xfrm>
        </p:grpSpPr>
        <p:cxnSp>
          <p:nvCxnSpPr>
            <p:cNvPr id="867" name="Google Shape;867;p90"/>
            <p:cNvCxnSpPr/>
            <p:nvPr/>
          </p:nvCxnSpPr>
          <p:spPr>
            <a:xfrm flipH="1">
              <a:off x="4153103" y="28697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8" name="Google Shape;868;p90"/>
            <p:cNvSpPr txBox="1"/>
            <p:nvPr/>
          </p:nvSpPr>
          <p:spPr>
            <a:xfrm>
              <a:off x="3960675" y="24522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4</a:t>
              </a:r>
              <a:endParaRPr sz="1800"/>
            </a:p>
          </p:txBody>
        </p:sp>
      </p:grpSp>
      <p:sp>
        <p:nvSpPr>
          <p:cNvPr id="869" name="Google Shape;869;p90"/>
          <p:cNvSpPr txBox="1"/>
          <p:nvPr/>
        </p:nvSpPr>
        <p:spPr>
          <a:xfrm>
            <a:off x="117075" y="1071275"/>
            <a:ext cx="3433800" cy="20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ArrayList</a:t>
            </a:r>
            <a:r>
              <a:rPr lang="en-US" sz="1800"/>
              <a:t>:</a:t>
            </a:r>
            <a:endParaRPr sz="1800"/>
          </a:p>
          <a:p>
            <a:pPr indent="-342900" lvl="0" marL="457200" rtl="0" algn="l">
              <a:spcBef>
                <a:spcPts val="0"/>
              </a:spcBef>
              <a:spcAft>
                <a:spcPts val="0"/>
              </a:spcAft>
              <a:buSzPts val="1800"/>
              <a:buChar char="●"/>
            </a:pPr>
            <a:r>
              <a:rPr lang="en-US" sz="1800"/>
              <a:t>lista oparta na tablicy</a:t>
            </a:r>
            <a:endParaRPr sz="1800"/>
          </a:p>
          <a:p>
            <a:pPr indent="-342900" lvl="0" marL="457200" rtl="0" algn="l">
              <a:spcBef>
                <a:spcPts val="0"/>
              </a:spcBef>
              <a:spcAft>
                <a:spcPts val="0"/>
              </a:spcAft>
              <a:buSzPts val="1800"/>
              <a:buChar char="●"/>
            </a:pPr>
            <a:r>
              <a:rPr lang="en-US" sz="1800"/>
              <a:t>dynamiczna (zmienia rozmiar w trakcie)</a:t>
            </a:r>
            <a:endParaRPr sz="1800"/>
          </a:p>
          <a:p>
            <a:pPr indent="-342900" lvl="0" marL="457200" rtl="0" algn="l">
              <a:spcBef>
                <a:spcPts val="0"/>
              </a:spcBef>
              <a:spcAft>
                <a:spcPts val="0"/>
              </a:spcAft>
              <a:buSzPts val="1800"/>
              <a:buChar char="●"/>
            </a:pPr>
            <a:r>
              <a:rPr lang="en-US" sz="1800"/>
              <a:t>udostępnia szereg dodatkowych metod do pracy z elementami</a:t>
            </a:r>
            <a:endParaRPr sz="1800"/>
          </a:p>
          <a:p>
            <a:pPr indent="0" lvl="0" marL="0" rtl="0" algn="l">
              <a:spcBef>
                <a:spcPts val="0"/>
              </a:spcBef>
              <a:spcAft>
                <a:spcPts val="0"/>
              </a:spcAft>
              <a:buNone/>
            </a:pPr>
            <a:r>
              <a:t/>
            </a:r>
            <a:endParaRPr sz="1800"/>
          </a:p>
        </p:txBody>
      </p:sp>
      <p:graphicFrame>
        <p:nvGraphicFramePr>
          <p:cNvPr id="870" name="Google Shape;870;p90"/>
          <p:cNvGraphicFramePr/>
          <p:nvPr/>
        </p:nvGraphicFramePr>
        <p:xfrm>
          <a:off x="8529200" y="1963025"/>
          <a:ext cx="3000000" cy="3000000"/>
        </p:xfrm>
        <a:graphic>
          <a:graphicData uri="http://schemas.openxmlformats.org/drawingml/2006/table">
            <a:tbl>
              <a:tblPr>
                <a:noFill/>
                <a:tableStyleId>{00A3E7B8-BC4F-4CE8-B490-ACAC063D1144}</a:tableStyleId>
              </a:tblPr>
              <a:tblGrid>
                <a:gridCol w="842625"/>
                <a:gridCol w="857325"/>
                <a:gridCol w="897450"/>
              </a:tblGrid>
              <a:tr h="381000">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r>
            </a:tbl>
          </a:graphicData>
        </a:graphic>
      </p:graphicFrame>
      <p:sp>
        <p:nvSpPr>
          <p:cNvPr id="871" name="Google Shape;871;p90"/>
          <p:cNvSpPr txBox="1"/>
          <p:nvPr/>
        </p:nvSpPr>
        <p:spPr>
          <a:xfrm>
            <a:off x="193275" y="3623500"/>
            <a:ext cx="3433800" cy="24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LinkedList</a:t>
            </a:r>
            <a:r>
              <a:rPr lang="en-US" sz="1800"/>
              <a:t>:</a:t>
            </a:r>
            <a:endParaRPr sz="1800"/>
          </a:p>
          <a:p>
            <a:pPr indent="-342900" lvl="0" marL="457200" rtl="0" algn="l">
              <a:spcBef>
                <a:spcPts val="0"/>
              </a:spcBef>
              <a:spcAft>
                <a:spcPts val="0"/>
              </a:spcAft>
              <a:buSzPts val="1800"/>
              <a:buChar char="●"/>
            </a:pPr>
            <a:r>
              <a:rPr lang="en-US" sz="1800"/>
              <a:t>lista łączona dwustronnie</a:t>
            </a:r>
            <a:endParaRPr sz="1800"/>
          </a:p>
          <a:p>
            <a:pPr indent="-342900" lvl="0" marL="457200" rtl="0" algn="l">
              <a:spcBef>
                <a:spcPts val="0"/>
              </a:spcBef>
              <a:spcAft>
                <a:spcPts val="0"/>
              </a:spcAft>
              <a:buSzPts val="1800"/>
              <a:buChar char="●"/>
            </a:pPr>
            <a:r>
              <a:rPr lang="en-US" sz="1800"/>
              <a:t>każdy element ma referencje do poprzednika i następnika</a:t>
            </a:r>
            <a:endParaRPr sz="1800"/>
          </a:p>
          <a:p>
            <a:pPr indent="-342900" lvl="0" marL="457200" rtl="0" algn="l">
              <a:spcBef>
                <a:spcPts val="0"/>
              </a:spcBef>
              <a:spcAft>
                <a:spcPts val="0"/>
              </a:spcAft>
              <a:buSzPts val="1800"/>
              <a:buChar char="●"/>
            </a:pPr>
            <a:r>
              <a:rPr lang="en-US" sz="1800"/>
              <a:t>udostępnia szereg dodatkowych metod do pracy z elementami</a:t>
            </a:r>
            <a:endParaRPr sz="1800"/>
          </a:p>
          <a:p>
            <a:pPr indent="0" lvl="0" marL="0" rtl="0" algn="l">
              <a:spcBef>
                <a:spcPts val="0"/>
              </a:spcBef>
              <a:spcAft>
                <a:spcPts val="0"/>
              </a:spcAft>
              <a:buNone/>
            </a:pPr>
            <a:r>
              <a:t/>
            </a:r>
            <a:endParaRPr sz="1800"/>
          </a:p>
        </p:txBody>
      </p:sp>
      <p:sp>
        <p:nvSpPr>
          <p:cNvPr id="872" name="Google Shape;872;p90"/>
          <p:cNvSpPr txBox="1"/>
          <p:nvPr/>
        </p:nvSpPr>
        <p:spPr>
          <a:xfrm>
            <a:off x="4058750" y="2819275"/>
            <a:ext cx="657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List</a:t>
            </a:r>
            <a:r>
              <a:rPr lang="en-US" sz="2400">
                <a:solidFill>
                  <a:schemeClr val="accent2"/>
                </a:solidFill>
              </a:rPr>
              <a:t>&lt;String&gt;</a:t>
            </a:r>
            <a:r>
              <a:rPr lang="en-US" sz="2400"/>
              <a:t> </a:t>
            </a:r>
            <a:r>
              <a:rPr b="1" lang="en-US" sz="2400"/>
              <a:t>colors </a:t>
            </a:r>
            <a:r>
              <a:rPr lang="en-US" sz="2400"/>
              <a:t>= new </a:t>
            </a:r>
            <a:r>
              <a:rPr lang="en-US" sz="2400">
                <a:solidFill>
                  <a:schemeClr val="accent5"/>
                </a:solidFill>
              </a:rPr>
              <a:t>ArrayList</a:t>
            </a:r>
            <a:r>
              <a:rPr lang="en-US" sz="2400">
                <a:solidFill>
                  <a:schemeClr val="accent2"/>
                </a:solidFill>
              </a:rPr>
              <a:t>&lt;&gt;</a:t>
            </a:r>
            <a:r>
              <a:rPr lang="en-US" sz="2400"/>
              <a:t>(10);</a:t>
            </a:r>
            <a:endParaRPr sz="2400"/>
          </a:p>
        </p:txBody>
      </p:sp>
      <p:graphicFrame>
        <p:nvGraphicFramePr>
          <p:cNvPr id="873" name="Google Shape;873;p90"/>
          <p:cNvGraphicFramePr/>
          <p:nvPr/>
        </p:nvGraphicFramePr>
        <p:xfrm>
          <a:off x="3978425" y="4466475"/>
          <a:ext cx="3000000" cy="3000000"/>
        </p:xfrm>
        <a:graphic>
          <a:graphicData uri="http://schemas.openxmlformats.org/drawingml/2006/table">
            <a:tbl>
              <a:tblPr>
                <a:noFill/>
                <a:tableStyleId>{00A3E7B8-BC4F-4CE8-B490-ACAC063D1144}</a:tableStyleId>
              </a:tblPr>
              <a:tblGrid>
                <a:gridCol w="842625"/>
                <a:gridCol w="857325"/>
              </a:tblGrid>
              <a:tr h="381000">
                <a:tc>
                  <a:txBody>
                    <a:bodyPr>
                      <a:noAutofit/>
                    </a:bodyPr>
                    <a:lstStyle/>
                    <a:p>
                      <a:pPr indent="0" lvl="0" marL="0" rtl="0" algn="ctr">
                        <a:spcBef>
                          <a:spcPts val="0"/>
                        </a:spcBef>
                        <a:spcAft>
                          <a:spcPts val="0"/>
                        </a:spcAft>
                        <a:buNone/>
                      </a:pPr>
                      <a:r>
                        <a:rPr lang="en-US" sz="2400"/>
                        <a:t>4.</a:t>
                      </a:r>
                      <a:r>
                        <a:rPr lang="en-US" sz="2400"/>
                        <a:t>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74" name="Google Shape;874;p90"/>
          <p:cNvGraphicFramePr/>
          <p:nvPr/>
        </p:nvGraphicFramePr>
        <p:xfrm>
          <a:off x="6497225" y="4466475"/>
          <a:ext cx="3000000" cy="3000000"/>
        </p:xfrm>
        <a:graphic>
          <a:graphicData uri="http://schemas.openxmlformats.org/drawingml/2006/table">
            <a:tbl>
              <a:tblPr>
                <a:noFill/>
                <a:tableStyleId>{00A3E7B8-BC4F-4CE8-B490-ACAC063D1144}</a:tableStyleId>
              </a:tblPr>
              <a:tblGrid>
                <a:gridCol w="842625"/>
                <a:gridCol w="857325"/>
              </a:tblGrid>
              <a:tr h="381000">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875" name="Google Shape;875;p90"/>
          <p:cNvCxnSpPr/>
          <p:nvPr/>
        </p:nvCxnSpPr>
        <p:spPr>
          <a:xfrm flipH="1" rot="10800000">
            <a:off x="5697650" y="4750700"/>
            <a:ext cx="780300" cy="9900"/>
          </a:xfrm>
          <a:prstGeom prst="straightConnector1">
            <a:avLst/>
          </a:prstGeom>
          <a:noFill/>
          <a:ln cap="flat" cmpd="sng" w="28575">
            <a:solidFill>
              <a:srgbClr val="E06666"/>
            </a:solidFill>
            <a:prstDash val="solid"/>
            <a:round/>
            <a:headEnd len="med" w="med" type="stealth"/>
            <a:tailEnd len="med" w="med" type="stealth"/>
          </a:ln>
        </p:spPr>
      </p:cxnSp>
      <p:graphicFrame>
        <p:nvGraphicFramePr>
          <p:cNvPr id="876" name="Google Shape;876;p90"/>
          <p:cNvGraphicFramePr/>
          <p:nvPr/>
        </p:nvGraphicFramePr>
        <p:xfrm>
          <a:off x="9011825" y="4466475"/>
          <a:ext cx="3000000" cy="3000000"/>
        </p:xfrm>
        <a:graphic>
          <a:graphicData uri="http://schemas.openxmlformats.org/drawingml/2006/table">
            <a:tbl>
              <a:tblPr>
                <a:noFill/>
                <a:tableStyleId>{00A3E7B8-BC4F-4CE8-B490-ACAC063D1144}</a:tableStyleId>
              </a:tblPr>
              <a:tblGrid>
                <a:gridCol w="842625"/>
                <a:gridCol w="857325"/>
              </a:tblGrid>
              <a:tr h="381000">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877" name="Google Shape;877;p90"/>
          <p:cNvCxnSpPr/>
          <p:nvPr/>
        </p:nvCxnSpPr>
        <p:spPr>
          <a:xfrm flipH="1" rot="10800000">
            <a:off x="8212250" y="4750700"/>
            <a:ext cx="780300" cy="9900"/>
          </a:xfrm>
          <a:prstGeom prst="straightConnector1">
            <a:avLst/>
          </a:prstGeom>
          <a:noFill/>
          <a:ln cap="flat" cmpd="sng" w="28575">
            <a:solidFill>
              <a:srgbClr val="E06666"/>
            </a:solidFill>
            <a:prstDash val="solid"/>
            <a:round/>
            <a:headEnd len="med" w="med" type="stealth"/>
            <a:tailEnd len="med" w="med" type="stealth"/>
          </a:ln>
        </p:spPr>
      </p:cxnSp>
      <p:sp>
        <p:nvSpPr>
          <p:cNvPr id="878" name="Google Shape;878;p90"/>
          <p:cNvSpPr txBox="1"/>
          <p:nvPr/>
        </p:nvSpPr>
        <p:spPr>
          <a:xfrm>
            <a:off x="4084350" y="5283675"/>
            <a:ext cx="657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List</a:t>
            </a:r>
            <a:r>
              <a:rPr lang="en-US" sz="2400">
                <a:solidFill>
                  <a:schemeClr val="accent2"/>
                </a:solidFill>
              </a:rPr>
              <a:t>&lt;String&gt;</a:t>
            </a:r>
            <a:r>
              <a:rPr lang="en-US" sz="2400"/>
              <a:t> </a:t>
            </a:r>
            <a:r>
              <a:rPr b="1" lang="en-US" sz="2400"/>
              <a:t>colors </a:t>
            </a:r>
            <a:r>
              <a:rPr lang="en-US" sz="2400"/>
              <a:t>= new </a:t>
            </a:r>
            <a:r>
              <a:rPr lang="en-US" sz="2400">
                <a:solidFill>
                  <a:schemeClr val="accent5"/>
                </a:solidFill>
              </a:rPr>
              <a:t>LinkedList</a:t>
            </a:r>
            <a:r>
              <a:rPr lang="en-US" sz="2400">
                <a:solidFill>
                  <a:schemeClr val="accent2"/>
                </a:solidFill>
              </a:rPr>
              <a:t>&lt;&gt;</a:t>
            </a:r>
            <a:r>
              <a:rPr lang="en-US" sz="2400"/>
              <a:t>();</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9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ArrayList vs LinkedList</a:t>
            </a:r>
            <a:endParaRPr>
              <a:latin typeface="Arial"/>
              <a:ea typeface="Arial"/>
              <a:cs typeface="Arial"/>
              <a:sym typeface="Arial"/>
            </a:endParaRPr>
          </a:p>
        </p:txBody>
      </p:sp>
      <p:graphicFrame>
        <p:nvGraphicFramePr>
          <p:cNvPr id="884" name="Google Shape;884;p91"/>
          <p:cNvGraphicFramePr/>
          <p:nvPr/>
        </p:nvGraphicFramePr>
        <p:xfrm>
          <a:off x="123275" y="1403425"/>
          <a:ext cx="3000000" cy="3000000"/>
        </p:xfrm>
        <a:graphic>
          <a:graphicData uri="http://schemas.openxmlformats.org/drawingml/2006/table">
            <a:tbl>
              <a:tblPr>
                <a:noFill/>
                <a:tableStyleId>{00A3E7B8-BC4F-4CE8-B490-ACAC063D1144}</a:tableStyleId>
              </a:tblPr>
              <a:tblGrid>
                <a:gridCol w="3937900"/>
                <a:gridCol w="4484200"/>
                <a:gridCol w="3420850"/>
              </a:tblGrid>
              <a:tr h="381000">
                <a:tc>
                  <a:txBody>
                    <a:bodyPr>
                      <a:noAutofit/>
                    </a:bodyPr>
                    <a:lstStyle/>
                    <a:p>
                      <a:pPr indent="0" lvl="0" marL="0" rtl="0" algn="l">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b="1" lang="en-US" sz="1800"/>
                        <a:t>ArrayList</a:t>
                      </a:r>
                      <a:endParaRPr b="1" sz="1800"/>
                    </a:p>
                  </a:txBody>
                  <a:tcPr marT="91425" marB="91425" marR="91425" marL="91425"/>
                </a:tc>
                <a:tc>
                  <a:txBody>
                    <a:bodyPr>
                      <a:noAutofit/>
                    </a:bodyPr>
                    <a:lstStyle/>
                    <a:p>
                      <a:pPr indent="0" lvl="0" marL="0" rtl="0" algn="ctr">
                        <a:spcBef>
                          <a:spcPts val="0"/>
                        </a:spcBef>
                        <a:spcAft>
                          <a:spcPts val="0"/>
                        </a:spcAft>
                        <a:buNone/>
                      </a:pPr>
                      <a:r>
                        <a:rPr b="1" lang="en-US" sz="1800"/>
                        <a:t>LinkedList</a:t>
                      </a:r>
                      <a:endParaRPr b="1" sz="1800"/>
                    </a:p>
                  </a:txBody>
                  <a:tcPr marT="91425" marB="91425" marR="91425" marL="91425" anchor="ctr"/>
                </a:tc>
              </a:tr>
              <a:tr h="381000">
                <a:tc>
                  <a:txBody>
                    <a:bodyPr>
                      <a:noAutofit/>
                    </a:bodyPr>
                    <a:lstStyle/>
                    <a:p>
                      <a:pPr indent="0" lvl="0" marL="0" rtl="0" algn="ctr">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lang="en-US" sz="1800"/>
                        <a:t>dynamiczna (zmieniająca rozmiar) tablica</a:t>
                      </a:r>
                      <a:endParaRPr sz="1800"/>
                    </a:p>
                  </a:txBody>
                  <a:tcPr marT="91425" marB="91425" marR="91425" marL="91425"/>
                </a:tc>
                <a:tc>
                  <a:txBody>
                    <a:bodyPr>
                      <a:noAutofit/>
                    </a:bodyPr>
                    <a:lstStyle/>
                    <a:p>
                      <a:pPr indent="0" lvl="0" marL="0" rtl="0" algn="ctr">
                        <a:spcBef>
                          <a:spcPts val="0"/>
                        </a:spcBef>
                        <a:spcAft>
                          <a:spcPts val="0"/>
                        </a:spcAft>
                        <a:buNone/>
                      </a:pPr>
                      <a:r>
                        <a:rPr lang="en-US" sz="1800"/>
                        <a:t>podwójnie linkowana lista</a:t>
                      </a:r>
                      <a:endParaRPr sz="1800"/>
                    </a:p>
                  </a:txBody>
                  <a:tcPr marT="91425" marB="91425" marR="91425" marL="91425"/>
                </a:tc>
              </a:tr>
              <a:tr h="457175">
                <a:tc>
                  <a:txBody>
                    <a:bodyPr>
                      <a:noAutofit/>
                    </a:bodyPr>
                    <a:lstStyle/>
                    <a:p>
                      <a:pPr indent="0" lvl="0" marL="0" rtl="0" algn="ctr">
                        <a:spcBef>
                          <a:spcPts val="0"/>
                        </a:spcBef>
                        <a:spcAft>
                          <a:spcPts val="0"/>
                        </a:spcAft>
                        <a:buNone/>
                      </a:pPr>
                      <a:r>
                        <a:rPr lang="en-US" sz="1800">
                          <a:solidFill>
                            <a:schemeClr val="dk1"/>
                          </a:solidFill>
                        </a:rPr>
                        <a:t>dostęp swobodny - metoda get()</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O(n)</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t>dodaj(add()) / usuń z końca listy</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amortyzowane </a:t>
                      </a:r>
                      <a:r>
                        <a:rPr lang="en-US" sz="1800">
                          <a:solidFill>
                            <a:schemeClr val="dk1"/>
                          </a:solidFill>
                        </a:rPr>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 początku listy</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 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jedna iteracja po liście</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ze środka listy</a:t>
                      </a:r>
                      <a:endParaRPr sz="1800">
                        <a:solidFill>
                          <a:schemeClr val="dk1"/>
                        </a:solidFill>
                      </a:endParaRPr>
                    </a:p>
                    <a:p>
                      <a:pPr indent="0" lvl="0" marL="0" rtl="0" algn="ctr">
                        <a:spcBef>
                          <a:spcPts val="0"/>
                        </a:spcBef>
                        <a:spcAft>
                          <a:spcPts val="0"/>
                        </a:spcAft>
                        <a:buNone/>
                      </a:pPr>
                      <a:r>
                        <a:rPr lang="en-US" sz="1800">
                          <a:solidFill>
                            <a:schemeClr val="dk1"/>
                          </a:solidFill>
                        </a:rPr>
                        <a:t>przez iterator</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ze środka listy</a:t>
                      </a:r>
                      <a:endParaRPr sz="1800">
                        <a:solidFill>
                          <a:schemeClr val="dk1"/>
                        </a:solidFill>
                      </a:endParaRPr>
                    </a:p>
                    <a:p>
                      <a:pPr indent="0" lvl="0" marL="0" rtl="0" algn="ctr">
                        <a:spcBef>
                          <a:spcPts val="0"/>
                        </a:spcBef>
                        <a:spcAft>
                          <a:spcPts val="0"/>
                        </a:spcAft>
                        <a:buNone/>
                      </a:pPr>
                      <a:r>
                        <a:rPr lang="en-US" sz="1800">
                          <a:solidFill>
                            <a:schemeClr val="dk1"/>
                          </a:solidFill>
                        </a:rPr>
                        <a:t>przez index</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O(n)</a:t>
                      </a:r>
                      <a:endParaRPr sz="1800">
                        <a:solidFill>
                          <a:schemeClr val="dk1"/>
                        </a:solidFill>
                      </a:endParaRPr>
                    </a:p>
                  </a:txBody>
                  <a:tcPr marT="91425" marB="91425" marR="91425" marL="91425" anchor="ct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Lista - sortowanie przez wstawianie</a:t>
            </a:r>
            <a:endParaRPr>
              <a:latin typeface="Arial"/>
              <a:ea typeface="Arial"/>
              <a:cs typeface="Arial"/>
              <a:sym typeface="Arial"/>
            </a:endParaRPr>
          </a:p>
        </p:txBody>
      </p:sp>
      <p:sp>
        <p:nvSpPr>
          <p:cNvPr id="890" name="Google Shape;890;p92"/>
          <p:cNvSpPr/>
          <p:nvPr/>
        </p:nvSpPr>
        <p:spPr>
          <a:xfrm>
            <a:off x="30919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891" name="Google Shape;891;p92"/>
          <p:cNvSpPr/>
          <p:nvPr/>
        </p:nvSpPr>
        <p:spPr>
          <a:xfrm>
            <a:off x="4688138"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892" name="Google Shape;892;p92"/>
          <p:cNvSpPr/>
          <p:nvPr/>
        </p:nvSpPr>
        <p:spPr>
          <a:xfrm>
            <a:off x="62843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893" name="Google Shape;893;p92"/>
          <p:cNvSpPr/>
          <p:nvPr/>
        </p:nvSpPr>
        <p:spPr>
          <a:xfrm>
            <a:off x="78805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894" name="Google Shape;894;p92"/>
          <p:cNvCxnSpPr>
            <a:stCxn id="890" idx="2"/>
            <a:endCxn id="892" idx="2"/>
          </p:cNvCxnSpPr>
          <p:nvPr/>
        </p:nvCxnSpPr>
        <p:spPr>
          <a:xfrm flipH="1" rot="-5400000">
            <a:off x="5297550" y="392025"/>
            <a:ext cx="600" cy="3192300"/>
          </a:xfrm>
          <a:prstGeom prst="bentConnector3">
            <a:avLst>
              <a:gd fmla="val 81266667" name="adj1"/>
            </a:avLst>
          </a:prstGeom>
          <a:noFill/>
          <a:ln cap="flat" cmpd="sng" w="19050">
            <a:solidFill>
              <a:schemeClr val="dk2"/>
            </a:solidFill>
            <a:prstDash val="solid"/>
            <a:round/>
            <a:headEnd len="med" w="med" type="triangle"/>
            <a:tailEnd len="med" w="med" type="triangle"/>
          </a:ln>
        </p:spPr>
      </p:cxnSp>
      <p:sp>
        <p:nvSpPr>
          <p:cNvPr id="895" name="Google Shape;895;p92"/>
          <p:cNvSpPr/>
          <p:nvPr/>
        </p:nvSpPr>
        <p:spPr>
          <a:xfrm>
            <a:off x="30919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896" name="Google Shape;896;p92"/>
          <p:cNvSpPr/>
          <p:nvPr/>
        </p:nvSpPr>
        <p:spPr>
          <a:xfrm>
            <a:off x="4688138"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897" name="Google Shape;897;p92"/>
          <p:cNvSpPr/>
          <p:nvPr/>
        </p:nvSpPr>
        <p:spPr>
          <a:xfrm>
            <a:off x="62843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898" name="Google Shape;898;p92"/>
          <p:cNvSpPr/>
          <p:nvPr/>
        </p:nvSpPr>
        <p:spPr>
          <a:xfrm>
            <a:off x="78805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899" name="Google Shape;899;p92"/>
          <p:cNvCxnSpPr>
            <a:stCxn id="896" idx="2"/>
            <a:endCxn id="897" idx="2"/>
          </p:cNvCxnSpPr>
          <p:nvPr/>
        </p:nvCxnSpPr>
        <p:spPr>
          <a:xfrm flipH="1" rot="-5400000">
            <a:off x="6095738" y="2561625"/>
            <a:ext cx="600" cy="1596300"/>
          </a:xfrm>
          <a:prstGeom prst="bentConnector3">
            <a:avLst>
              <a:gd fmla="val 75108333" name="adj1"/>
            </a:avLst>
          </a:prstGeom>
          <a:noFill/>
          <a:ln cap="flat" cmpd="sng" w="19050">
            <a:solidFill>
              <a:schemeClr val="dk2"/>
            </a:solidFill>
            <a:prstDash val="solid"/>
            <a:round/>
            <a:headEnd len="med" w="med" type="triangle"/>
            <a:tailEnd len="med" w="med" type="triangle"/>
          </a:ln>
        </p:spPr>
      </p:cxnSp>
      <p:sp>
        <p:nvSpPr>
          <p:cNvPr id="900" name="Google Shape;900;p92"/>
          <p:cNvSpPr/>
          <p:nvPr/>
        </p:nvSpPr>
        <p:spPr>
          <a:xfrm>
            <a:off x="30919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901" name="Google Shape;901;p92"/>
          <p:cNvSpPr/>
          <p:nvPr/>
        </p:nvSpPr>
        <p:spPr>
          <a:xfrm>
            <a:off x="4688138"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902" name="Google Shape;902;p92"/>
          <p:cNvSpPr/>
          <p:nvPr/>
        </p:nvSpPr>
        <p:spPr>
          <a:xfrm>
            <a:off x="62843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903" name="Google Shape;903;p92"/>
          <p:cNvSpPr/>
          <p:nvPr/>
        </p:nvSpPr>
        <p:spPr>
          <a:xfrm>
            <a:off x="78805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904" name="Google Shape;904;p92"/>
          <p:cNvCxnSpPr>
            <a:stCxn id="903" idx="2"/>
            <a:endCxn id="902" idx="2"/>
          </p:cNvCxnSpPr>
          <p:nvPr/>
        </p:nvCxnSpPr>
        <p:spPr>
          <a:xfrm rot="5400000">
            <a:off x="7691850" y="3704625"/>
            <a:ext cx="600" cy="1596300"/>
          </a:xfrm>
          <a:prstGeom prst="bentConnector3">
            <a:avLst>
              <a:gd fmla="val 84591667" name="adj1"/>
            </a:avLst>
          </a:prstGeom>
          <a:noFill/>
          <a:ln cap="flat" cmpd="sng" w="19050">
            <a:solidFill>
              <a:schemeClr val="dk2"/>
            </a:solidFill>
            <a:prstDash val="solid"/>
            <a:round/>
            <a:headEnd len="med" w="med" type="triangle"/>
            <a:tailEnd len="med" w="med" type="triangle"/>
          </a:ln>
        </p:spPr>
      </p:cxnSp>
      <p:sp>
        <p:nvSpPr>
          <p:cNvPr id="905" name="Google Shape;905;p92"/>
          <p:cNvSpPr/>
          <p:nvPr/>
        </p:nvSpPr>
        <p:spPr>
          <a:xfrm>
            <a:off x="30919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906" name="Google Shape;906;p92"/>
          <p:cNvSpPr/>
          <p:nvPr/>
        </p:nvSpPr>
        <p:spPr>
          <a:xfrm>
            <a:off x="4688138"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907" name="Google Shape;907;p92"/>
          <p:cNvSpPr/>
          <p:nvPr/>
        </p:nvSpPr>
        <p:spPr>
          <a:xfrm>
            <a:off x="62843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sp>
        <p:nvSpPr>
          <p:cNvPr id="908" name="Google Shape;908;p92"/>
          <p:cNvSpPr/>
          <p:nvPr/>
        </p:nvSpPr>
        <p:spPr>
          <a:xfrm>
            <a:off x="78805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9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Lista </a:t>
            </a:r>
            <a:r>
              <a:rPr lang="en-US">
                <a:latin typeface="Arial"/>
                <a:ea typeface="Arial"/>
                <a:cs typeface="Arial"/>
                <a:sym typeface="Arial"/>
              </a:rPr>
              <a:t>- szukanie binarne</a:t>
            </a:r>
            <a:endParaRPr>
              <a:latin typeface="Arial"/>
              <a:ea typeface="Arial"/>
              <a:cs typeface="Arial"/>
              <a:sym typeface="Arial"/>
            </a:endParaRPr>
          </a:p>
        </p:txBody>
      </p:sp>
      <p:sp>
        <p:nvSpPr>
          <p:cNvPr id="914" name="Google Shape;914;p93"/>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915" name="Google Shape;915;p93"/>
          <p:cNvCxnSpPr>
            <a:stCxn id="914" idx="2"/>
            <a:endCxn id="916" idx="0"/>
          </p:cNvCxnSpPr>
          <p:nvPr/>
        </p:nvCxnSpPr>
        <p:spPr>
          <a:xfrm>
            <a:off x="6331400" y="1428875"/>
            <a:ext cx="4800" cy="263700"/>
          </a:xfrm>
          <a:prstGeom prst="straightConnector1">
            <a:avLst/>
          </a:prstGeom>
          <a:noFill/>
          <a:ln cap="flat" cmpd="sng" w="9525">
            <a:solidFill>
              <a:schemeClr val="dk2"/>
            </a:solidFill>
            <a:prstDash val="solid"/>
            <a:round/>
            <a:headEnd len="med" w="med" type="none"/>
            <a:tailEnd len="med" w="med" type="triangle"/>
          </a:ln>
        </p:spPr>
      </p:cxnSp>
      <p:sp>
        <p:nvSpPr>
          <p:cNvPr id="917" name="Google Shape;917;p93"/>
          <p:cNvSpPr/>
          <p:nvPr/>
        </p:nvSpPr>
        <p:spPr>
          <a:xfrm>
            <a:off x="5197550" y="25614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end </a:t>
            </a:r>
            <a:r>
              <a:rPr lang="en-US" sz="1100">
                <a:solidFill>
                  <a:schemeClr val="lt1"/>
                </a:solidFill>
              </a:rPr>
              <a:t>&gt;</a:t>
            </a:r>
            <a:r>
              <a:rPr lang="en-US" sz="1100">
                <a:solidFill>
                  <a:schemeClr val="lt1"/>
                </a:solidFill>
              </a:rPr>
              <a:t> </a:t>
            </a:r>
            <a:r>
              <a:rPr lang="en-US" sz="1100">
                <a:solidFill>
                  <a:schemeClr val="lt1"/>
                </a:solidFill>
              </a:rPr>
              <a:t>start</a:t>
            </a:r>
            <a:r>
              <a:rPr lang="en-US" sz="1100">
                <a:solidFill>
                  <a:schemeClr val="lt1"/>
                </a:solidFill>
              </a:rPr>
              <a:t>?</a:t>
            </a:r>
            <a:endParaRPr sz="1100">
              <a:solidFill>
                <a:schemeClr val="lt1"/>
              </a:solidFill>
            </a:endParaRPr>
          </a:p>
        </p:txBody>
      </p:sp>
      <p:cxnSp>
        <p:nvCxnSpPr>
          <p:cNvPr id="918" name="Google Shape;918;p93"/>
          <p:cNvCxnSpPr>
            <a:stCxn id="916" idx="2"/>
            <a:endCxn id="917" idx="0"/>
          </p:cNvCxnSpPr>
          <p:nvPr/>
        </p:nvCxnSpPr>
        <p:spPr>
          <a:xfrm flipH="1">
            <a:off x="6331400" y="2221525"/>
            <a:ext cx="4800" cy="339900"/>
          </a:xfrm>
          <a:prstGeom prst="straightConnector1">
            <a:avLst/>
          </a:prstGeom>
          <a:noFill/>
          <a:ln cap="flat" cmpd="sng" w="9525">
            <a:solidFill>
              <a:schemeClr val="dk2"/>
            </a:solidFill>
            <a:prstDash val="solid"/>
            <a:round/>
            <a:headEnd len="med" w="med" type="none"/>
            <a:tailEnd len="med" w="med" type="triangle"/>
          </a:ln>
        </p:spPr>
      </p:cxnSp>
      <p:sp>
        <p:nvSpPr>
          <p:cNvPr id="919" name="Google Shape;919;p93"/>
          <p:cNvSpPr txBox="1"/>
          <p:nvPr/>
        </p:nvSpPr>
        <p:spPr>
          <a:xfrm>
            <a:off x="4701338" y="31742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920" name="Google Shape;920;p93"/>
          <p:cNvCxnSpPr>
            <a:stCxn id="917" idx="2"/>
            <a:endCxn id="921" idx="0"/>
          </p:cNvCxnSpPr>
          <p:nvPr/>
        </p:nvCxnSpPr>
        <p:spPr>
          <a:xfrm>
            <a:off x="6331400" y="3415563"/>
            <a:ext cx="4800" cy="677700"/>
          </a:xfrm>
          <a:prstGeom prst="straightConnector1">
            <a:avLst/>
          </a:prstGeom>
          <a:noFill/>
          <a:ln cap="flat" cmpd="sng" w="9525">
            <a:solidFill>
              <a:schemeClr val="dk2"/>
            </a:solidFill>
            <a:prstDash val="solid"/>
            <a:round/>
            <a:headEnd len="med" w="med" type="none"/>
            <a:tailEnd len="med" w="med" type="triangle"/>
          </a:ln>
        </p:spPr>
      </p:cxnSp>
      <p:sp>
        <p:nvSpPr>
          <p:cNvPr id="916" name="Google Shape;916;p93"/>
          <p:cNvSpPr/>
          <p:nvPr/>
        </p:nvSpPr>
        <p:spPr>
          <a:xfrm>
            <a:off x="5644700" y="169262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100">
                <a:solidFill>
                  <a:schemeClr val="lt1"/>
                </a:solidFill>
              </a:rPr>
              <a:t>start </a:t>
            </a:r>
            <a:r>
              <a:rPr lang="en-US" sz="1100">
                <a:solidFill>
                  <a:schemeClr val="lt1"/>
                </a:solidFill>
              </a:rPr>
              <a:t>= 1</a:t>
            </a:r>
            <a:endParaRPr sz="1100">
              <a:solidFill>
                <a:schemeClr val="lt1"/>
              </a:solidFill>
            </a:endParaRPr>
          </a:p>
          <a:p>
            <a:pPr indent="0" lvl="0" marL="0" rtl="0" algn="ctr">
              <a:spcBef>
                <a:spcPts val="0"/>
              </a:spcBef>
              <a:spcAft>
                <a:spcPts val="0"/>
              </a:spcAft>
              <a:buNone/>
            </a:pPr>
            <a:r>
              <a:rPr lang="en-US" sz="1100">
                <a:solidFill>
                  <a:schemeClr val="lt1"/>
                </a:solidFill>
              </a:rPr>
              <a:t>end = n</a:t>
            </a:r>
            <a:endParaRPr sz="1100">
              <a:solidFill>
                <a:schemeClr val="lt1"/>
              </a:solidFill>
            </a:endParaRPr>
          </a:p>
        </p:txBody>
      </p:sp>
      <p:sp>
        <p:nvSpPr>
          <p:cNvPr id="922" name="Google Shape;922;p93"/>
          <p:cNvSpPr/>
          <p:nvPr/>
        </p:nvSpPr>
        <p:spPr>
          <a:xfrm>
            <a:off x="221275" y="4221650"/>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cxnSp>
        <p:nvCxnSpPr>
          <p:cNvPr id="923" name="Google Shape;923;p93"/>
          <p:cNvCxnSpPr>
            <a:stCxn id="921" idx="2"/>
            <a:endCxn id="924" idx="0"/>
          </p:cNvCxnSpPr>
          <p:nvPr/>
        </p:nvCxnSpPr>
        <p:spPr>
          <a:xfrm flipH="1">
            <a:off x="6331400" y="4622038"/>
            <a:ext cx="4800" cy="579000"/>
          </a:xfrm>
          <a:prstGeom prst="straightConnector1">
            <a:avLst/>
          </a:prstGeom>
          <a:noFill/>
          <a:ln cap="flat" cmpd="sng" w="9525">
            <a:solidFill>
              <a:schemeClr val="dk2"/>
            </a:solidFill>
            <a:prstDash val="solid"/>
            <a:round/>
            <a:headEnd len="med" w="med" type="none"/>
            <a:tailEnd len="med" w="med" type="triangle"/>
          </a:ln>
        </p:spPr>
      </p:cxnSp>
      <p:sp>
        <p:nvSpPr>
          <p:cNvPr id="925" name="Google Shape;925;p93"/>
          <p:cNvSpPr txBox="1"/>
          <p:nvPr/>
        </p:nvSpPr>
        <p:spPr>
          <a:xfrm>
            <a:off x="342000" y="940200"/>
            <a:ext cx="4077600" cy="22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lista elementów do szukania</a:t>
            </a:r>
            <a:endParaRPr sz="1800"/>
          </a:p>
          <a:p>
            <a:pPr indent="0" lvl="0" marL="0" rtl="0" algn="l">
              <a:spcBef>
                <a:spcPts val="0"/>
              </a:spcBef>
              <a:spcAft>
                <a:spcPts val="0"/>
              </a:spcAft>
              <a:buClr>
                <a:schemeClr val="dk1"/>
              </a:buClr>
              <a:buSzPts val="1100"/>
              <a:buFont typeface="Arial"/>
              <a:buNone/>
            </a:pPr>
            <a:r>
              <a:rPr b="1" lang="en-US" sz="1800">
                <a:solidFill>
                  <a:schemeClr val="dk1"/>
                </a:solidFill>
              </a:rPr>
              <a:t>n </a:t>
            </a:r>
            <a:r>
              <a:rPr lang="en-US" sz="1800">
                <a:solidFill>
                  <a:schemeClr val="dk1"/>
                </a:solidFill>
              </a:rPr>
              <a:t>- wielkość listy</a:t>
            </a:r>
            <a:endParaRPr sz="1800"/>
          </a:p>
          <a:p>
            <a:pPr indent="0" lvl="0" marL="0" rtl="0" algn="l">
              <a:spcBef>
                <a:spcPts val="0"/>
              </a:spcBef>
              <a:spcAft>
                <a:spcPts val="0"/>
              </a:spcAft>
              <a:buNone/>
            </a:pPr>
            <a:r>
              <a:rPr b="1" lang="en-US" sz="1800"/>
              <a:t>x </a:t>
            </a:r>
            <a:r>
              <a:rPr lang="en-US" sz="1800"/>
              <a:t>- wartość szukanego elementu</a:t>
            </a:r>
            <a:endParaRPr sz="1800"/>
          </a:p>
          <a:p>
            <a:pPr indent="0" lvl="0" marL="0" rtl="0" algn="l">
              <a:spcBef>
                <a:spcPts val="0"/>
              </a:spcBef>
              <a:spcAft>
                <a:spcPts val="0"/>
              </a:spcAft>
              <a:buNone/>
            </a:pPr>
            <a:r>
              <a:rPr b="1" lang="en-US" sz="1800"/>
              <a:t>start</a:t>
            </a:r>
            <a:r>
              <a:rPr b="1" lang="en-US" sz="1800"/>
              <a:t> </a:t>
            </a:r>
            <a:r>
              <a:rPr lang="en-US" sz="1800"/>
              <a:t>- początek obszaru przeszukiwania</a:t>
            </a:r>
            <a:endParaRPr sz="1800"/>
          </a:p>
          <a:p>
            <a:pPr indent="0" lvl="0" marL="0" rtl="0" algn="l">
              <a:spcBef>
                <a:spcPts val="0"/>
              </a:spcBef>
              <a:spcAft>
                <a:spcPts val="0"/>
              </a:spcAft>
              <a:buNone/>
            </a:pPr>
            <a:r>
              <a:rPr b="1" lang="en-US" sz="1800">
                <a:solidFill>
                  <a:schemeClr val="dk1"/>
                </a:solidFill>
              </a:rPr>
              <a:t>end </a:t>
            </a:r>
            <a:r>
              <a:rPr lang="en-US" sz="1800">
                <a:solidFill>
                  <a:schemeClr val="dk1"/>
                </a:solidFill>
              </a:rPr>
              <a:t>- koniec obszaru przeszukiwania</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mid </a:t>
            </a:r>
            <a:r>
              <a:rPr lang="en-US" sz="1800">
                <a:solidFill>
                  <a:schemeClr val="dk1"/>
                </a:solidFill>
              </a:rPr>
              <a:t>- środek obszaru przeszukiwania</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p>
        </p:txBody>
      </p:sp>
      <p:sp>
        <p:nvSpPr>
          <p:cNvPr id="926" name="Google Shape;926;p93"/>
          <p:cNvSpPr txBox="1"/>
          <p:nvPr/>
        </p:nvSpPr>
        <p:spPr>
          <a:xfrm>
            <a:off x="6384375" y="34596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927" name="Google Shape;927;p93"/>
          <p:cNvSpPr txBox="1"/>
          <p:nvPr/>
        </p:nvSpPr>
        <p:spPr>
          <a:xfrm>
            <a:off x="2253175" y="3450075"/>
            <a:ext cx="1922100" cy="60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nie odnaleziono  szukanego elementu</a:t>
            </a:r>
            <a:endParaRPr/>
          </a:p>
        </p:txBody>
      </p:sp>
      <p:cxnSp>
        <p:nvCxnSpPr>
          <p:cNvPr id="928" name="Google Shape;928;p93"/>
          <p:cNvCxnSpPr>
            <a:stCxn id="927" idx="1"/>
            <a:endCxn id="922" idx="3"/>
          </p:cNvCxnSpPr>
          <p:nvPr/>
        </p:nvCxnSpPr>
        <p:spPr>
          <a:xfrm flipH="1">
            <a:off x="1474075" y="3750525"/>
            <a:ext cx="779100" cy="666300"/>
          </a:xfrm>
          <a:prstGeom prst="straightConnector1">
            <a:avLst/>
          </a:prstGeom>
          <a:noFill/>
          <a:ln cap="flat" cmpd="sng" w="9525">
            <a:solidFill>
              <a:schemeClr val="dk2"/>
            </a:solidFill>
            <a:prstDash val="solid"/>
            <a:round/>
            <a:headEnd len="med" w="med" type="none"/>
            <a:tailEnd len="med" w="med" type="triangle"/>
          </a:ln>
        </p:spPr>
      </p:cxnSp>
      <p:sp>
        <p:nvSpPr>
          <p:cNvPr id="924" name="Google Shape;924;p93"/>
          <p:cNvSpPr/>
          <p:nvPr/>
        </p:nvSpPr>
        <p:spPr>
          <a:xfrm>
            <a:off x="5197550" y="52010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a(mid) = x ?</a:t>
            </a:r>
            <a:endParaRPr sz="1100">
              <a:solidFill>
                <a:schemeClr val="lt1"/>
              </a:solidFill>
            </a:endParaRPr>
          </a:p>
        </p:txBody>
      </p:sp>
      <p:sp>
        <p:nvSpPr>
          <p:cNvPr id="921" name="Google Shape;921;p93"/>
          <p:cNvSpPr/>
          <p:nvPr/>
        </p:nvSpPr>
        <p:spPr>
          <a:xfrm>
            <a:off x="5644700"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mid </a:t>
            </a:r>
            <a:r>
              <a:rPr lang="en-US" sz="1100">
                <a:solidFill>
                  <a:schemeClr val="lt1"/>
                </a:solidFill>
              </a:rPr>
              <a:t>=</a:t>
            </a:r>
            <a:endParaRPr sz="1100">
              <a:solidFill>
                <a:schemeClr val="lt1"/>
              </a:solidFill>
            </a:endParaRPr>
          </a:p>
          <a:p>
            <a:pPr indent="0" lvl="0" marL="0" rtl="0" algn="ctr">
              <a:spcBef>
                <a:spcPts val="0"/>
              </a:spcBef>
              <a:spcAft>
                <a:spcPts val="0"/>
              </a:spcAft>
              <a:buNone/>
            </a:pPr>
            <a:r>
              <a:rPr lang="en-US" sz="1100">
                <a:solidFill>
                  <a:schemeClr val="lt1"/>
                </a:solidFill>
              </a:rPr>
              <a:t> (start + end) / 2</a:t>
            </a:r>
            <a:endParaRPr sz="1100">
              <a:solidFill>
                <a:schemeClr val="lt1"/>
              </a:solidFill>
            </a:endParaRPr>
          </a:p>
        </p:txBody>
      </p:sp>
      <p:sp>
        <p:nvSpPr>
          <p:cNvPr id="929" name="Google Shape;929;p93"/>
          <p:cNvSpPr txBox="1"/>
          <p:nvPr/>
        </p:nvSpPr>
        <p:spPr>
          <a:xfrm>
            <a:off x="2253175" y="4612250"/>
            <a:ext cx="1922100" cy="600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odnaleziono element</a:t>
            </a:r>
            <a:endParaRPr/>
          </a:p>
        </p:txBody>
      </p:sp>
      <p:cxnSp>
        <p:nvCxnSpPr>
          <p:cNvPr id="930" name="Google Shape;930;p93"/>
          <p:cNvCxnSpPr>
            <a:stCxn id="924" idx="1"/>
            <a:endCxn id="929" idx="3"/>
          </p:cNvCxnSpPr>
          <p:nvPr/>
        </p:nvCxnSpPr>
        <p:spPr>
          <a:xfrm rot="10800000">
            <a:off x="4175150" y="4912563"/>
            <a:ext cx="1022400" cy="715500"/>
          </a:xfrm>
          <a:prstGeom prst="bentConnector3">
            <a:avLst>
              <a:gd fmla="val 49994" name="adj1"/>
            </a:avLst>
          </a:prstGeom>
          <a:noFill/>
          <a:ln cap="flat" cmpd="sng" w="9525">
            <a:solidFill>
              <a:schemeClr val="dk2"/>
            </a:solidFill>
            <a:prstDash val="solid"/>
            <a:round/>
            <a:headEnd len="med" w="med" type="none"/>
            <a:tailEnd len="med" w="med" type="triangle"/>
          </a:ln>
        </p:spPr>
      </p:cxnSp>
      <p:sp>
        <p:nvSpPr>
          <p:cNvPr id="931" name="Google Shape;931;p93"/>
          <p:cNvSpPr txBox="1"/>
          <p:nvPr/>
        </p:nvSpPr>
        <p:spPr>
          <a:xfrm>
            <a:off x="4701338" y="50750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932" name="Google Shape;932;p93"/>
          <p:cNvCxnSpPr>
            <a:stCxn id="929" idx="1"/>
            <a:endCxn id="922" idx="3"/>
          </p:cNvCxnSpPr>
          <p:nvPr/>
        </p:nvCxnSpPr>
        <p:spPr>
          <a:xfrm rot="10800000">
            <a:off x="1474075" y="4417100"/>
            <a:ext cx="779100" cy="495600"/>
          </a:xfrm>
          <a:prstGeom prst="straightConnector1">
            <a:avLst/>
          </a:prstGeom>
          <a:noFill/>
          <a:ln cap="flat" cmpd="sng" w="9525">
            <a:solidFill>
              <a:schemeClr val="dk2"/>
            </a:solidFill>
            <a:prstDash val="solid"/>
            <a:round/>
            <a:headEnd len="med" w="med" type="none"/>
            <a:tailEnd len="med" w="med" type="triangle"/>
          </a:ln>
        </p:spPr>
      </p:cxnSp>
      <p:sp>
        <p:nvSpPr>
          <p:cNvPr id="933" name="Google Shape;933;p93"/>
          <p:cNvSpPr/>
          <p:nvPr/>
        </p:nvSpPr>
        <p:spPr>
          <a:xfrm>
            <a:off x="8901975" y="52010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a(mid) &lt; x ?</a:t>
            </a:r>
            <a:endParaRPr sz="1100">
              <a:solidFill>
                <a:schemeClr val="lt1"/>
              </a:solidFill>
            </a:endParaRPr>
          </a:p>
        </p:txBody>
      </p:sp>
      <p:cxnSp>
        <p:nvCxnSpPr>
          <p:cNvPr id="934" name="Google Shape;934;p93"/>
          <p:cNvCxnSpPr>
            <a:stCxn id="924" idx="3"/>
            <a:endCxn id="933" idx="1"/>
          </p:cNvCxnSpPr>
          <p:nvPr/>
        </p:nvCxnSpPr>
        <p:spPr>
          <a:xfrm>
            <a:off x="7465250" y="5628063"/>
            <a:ext cx="1436700" cy="0"/>
          </a:xfrm>
          <a:prstGeom prst="straightConnector1">
            <a:avLst/>
          </a:prstGeom>
          <a:noFill/>
          <a:ln cap="flat" cmpd="sng" w="9525">
            <a:solidFill>
              <a:schemeClr val="dk2"/>
            </a:solidFill>
            <a:prstDash val="solid"/>
            <a:round/>
            <a:headEnd len="med" w="med" type="none"/>
            <a:tailEnd len="med" w="med" type="triangle"/>
          </a:ln>
        </p:spPr>
      </p:cxnSp>
      <p:sp>
        <p:nvSpPr>
          <p:cNvPr id="935" name="Google Shape;935;p93"/>
          <p:cNvSpPr/>
          <p:nvPr/>
        </p:nvSpPr>
        <p:spPr>
          <a:xfrm>
            <a:off x="8140175"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end = mid - 1</a:t>
            </a:r>
            <a:endParaRPr sz="1100">
              <a:solidFill>
                <a:schemeClr val="lt1"/>
              </a:solidFill>
            </a:endParaRPr>
          </a:p>
        </p:txBody>
      </p:sp>
      <p:sp>
        <p:nvSpPr>
          <p:cNvPr id="936" name="Google Shape;936;p93"/>
          <p:cNvSpPr/>
          <p:nvPr/>
        </p:nvSpPr>
        <p:spPr>
          <a:xfrm>
            <a:off x="10571625"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start = mid + 1</a:t>
            </a:r>
            <a:endParaRPr sz="1100">
              <a:solidFill>
                <a:schemeClr val="lt1"/>
              </a:solidFill>
            </a:endParaRPr>
          </a:p>
        </p:txBody>
      </p:sp>
      <p:cxnSp>
        <p:nvCxnSpPr>
          <p:cNvPr id="937" name="Google Shape;937;p93"/>
          <p:cNvCxnSpPr>
            <a:stCxn id="917" idx="1"/>
            <a:endCxn id="927" idx="3"/>
          </p:cNvCxnSpPr>
          <p:nvPr/>
        </p:nvCxnSpPr>
        <p:spPr>
          <a:xfrm flipH="1">
            <a:off x="4175150" y="2988513"/>
            <a:ext cx="1022400" cy="762000"/>
          </a:xfrm>
          <a:prstGeom prst="bentConnector3">
            <a:avLst>
              <a:gd fmla="val 49994" name="adj1"/>
            </a:avLst>
          </a:prstGeom>
          <a:noFill/>
          <a:ln cap="flat" cmpd="sng" w="9525">
            <a:solidFill>
              <a:schemeClr val="dk2"/>
            </a:solidFill>
            <a:prstDash val="solid"/>
            <a:round/>
            <a:headEnd len="med" w="med" type="none"/>
            <a:tailEnd len="med" w="med" type="triangle"/>
          </a:ln>
        </p:spPr>
      </p:cxnSp>
      <p:cxnSp>
        <p:nvCxnSpPr>
          <p:cNvPr id="938" name="Google Shape;938;p93"/>
          <p:cNvCxnSpPr>
            <a:stCxn id="933" idx="0"/>
            <a:endCxn id="935" idx="2"/>
          </p:cNvCxnSpPr>
          <p:nvPr/>
        </p:nvCxnSpPr>
        <p:spPr>
          <a:xfrm flipH="1" rot="5400000">
            <a:off x="9144225" y="4309413"/>
            <a:ext cx="579000" cy="12042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939" name="Google Shape;939;p93"/>
          <p:cNvCxnSpPr>
            <a:stCxn id="933" idx="0"/>
            <a:endCxn id="936" idx="2"/>
          </p:cNvCxnSpPr>
          <p:nvPr/>
        </p:nvCxnSpPr>
        <p:spPr>
          <a:xfrm rot="-5400000">
            <a:off x="10359975" y="4297863"/>
            <a:ext cx="579000" cy="1227300"/>
          </a:xfrm>
          <a:prstGeom prst="bentConnector3">
            <a:avLst>
              <a:gd fmla="val 49998" name="adj1"/>
            </a:avLst>
          </a:prstGeom>
          <a:noFill/>
          <a:ln cap="flat" cmpd="sng" w="9525">
            <a:solidFill>
              <a:schemeClr val="dk2"/>
            </a:solidFill>
            <a:prstDash val="solid"/>
            <a:round/>
            <a:headEnd len="med" w="med" type="none"/>
            <a:tailEnd len="med" w="med" type="triangle"/>
          </a:ln>
        </p:spPr>
      </p:cxnSp>
      <p:sp>
        <p:nvSpPr>
          <p:cNvPr id="940" name="Google Shape;940;p93"/>
          <p:cNvSpPr/>
          <p:nvPr/>
        </p:nvSpPr>
        <p:spPr>
          <a:xfrm>
            <a:off x="9811425" y="2793375"/>
            <a:ext cx="448800" cy="390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93"/>
          <p:cNvCxnSpPr>
            <a:stCxn id="935" idx="0"/>
            <a:endCxn id="940" idx="4"/>
          </p:cNvCxnSpPr>
          <p:nvPr/>
        </p:nvCxnSpPr>
        <p:spPr>
          <a:xfrm rot="-5400000">
            <a:off x="8978975" y="3036238"/>
            <a:ext cx="909600" cy="1204200"/>
          </a:xfrm>
          <a:prstGeom prst="bentConnector3">
            <a:avLst>
              <a:gd fmla="val 49992" name="adj1"/>
            </a:avLst>
          </a:prstGeom>
          <a:noFill/>
          <a:ln cap="flat" cmpd="sng" w="9525">
            <a:solidFill>
              <a:schemeClr val="dk2"/>
            </a:solidFill>
            <a:prstDash val="solid"/>
            <a:round/>
            <a:headEnd len="med" w="med" type="none"/>
            <a:tailEnd len="med" w="med" type="triangle"/>
          </a:ln>
        </p:spPr>
      </p:cxnSp>
      <p:cxnSp>
        <p:nvCxnSpPr>
          <p:cNvPr id="942" name="Google Shape;942;p93"/>
          <p:cNvCxnSpPr>
            <a:stCxn id="936" idx="0"/>
            <a:endCxn id="940" idx="4"/>
          </p:cNvCxnSpPr>
          <p:nvPr/>
        </p:nvCxnSpPr>
        <p:spPr>
          <a:xfrm flipH="1" rot="5400000">
            <a:off x="10194675" y="3024688"/>
            <a:ext cx="909600" cy="1227300"/>
          </a:xfrm>
          <a:prstGeom prst="bentConnector3">
            <a:avLst>
              <a:gd fmla="val 49992" name="adj1"/>
            </a:avLst>
          </a:prstGeom>
          <a:noFill/>
          <a:ln cap="flat" cmpd="sng" w="9525">
            <a:solidFill>
              <a:schemeClr val="dk2"/>
            </a:solidFill>
            <a:prstDash val="solid"/>
            <a:round/>
            <a:headEnd len="med" w="med" type="none"/>
            <a:tailEnd len="med" w="med" type="triangle"/>
          </a:ln>
        </p:spPr>
      </p:cxnSp>
      <p:cxnSp>
        <p:nvCxnSpPr>
          <p:cNvPr id="943" name="Google Shape;943;p93"/>
          <p:cNvCxnSpPr>
            <a:stCxn id="940" idx="2"/>
            <a:endCxn id="917" idx="3"/>
          </p:cNvCxnSpPr>
          <p:nvPr/>
        </p:nvCxnSpPr>
        <p:spPr>
          <a:xfrm rot="10800000">
            <a:off x="7465125" y="2988525"/>
            <a:ext cx="2346300" cy="0"/>
          </a:xfrm>
          <a:prstGeom prst="straightConnector1">
            <a:avLst/>
          </a:prstGeom>
          <a:noFill/>
          <a:ln cap="flat" cmpd="sng" w="9525">
            <a:solidFill>
              <a:schemeClr val="dk2"/>
            </a:solidFill>
            <a:prstDash val="solid"/>
            <a:round/>
            <a:headEnd len="med" w="med" type="none"/>
            <a:tailEnd len="med" w="med" type="triangle"/>
          </a:ln>
        </p:spPr>
      </p:cxnSp>
      <p:sp>
        <p:nvSpPr>
          <p:cNvPr id="944" name="Google Shape;944;p93"/>
          <p:cNvSpPr txBox="1"/>
          <p:nvPr/>
        </p:nvSpPr>
        <p:spPr>
          <a:xfrm>
            <a:off x="9185613" y="49127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945" name="Google Shape;945;p93"/>
          <p:cNvSpPr txBox="1"/>
          <p:nvPr/>
        </p:nvSpPr>
        <p:spPr>
          <a:xfrm>
            <a:off x="10528163" y="49127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9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51" name="Google Shape;951;p9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#lists</a:t>
            </a:r>
            <a:endParaRPr b="1" sz="3000">
              <a:solidFill>
                <a:schemeClr val="accent6"/>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#lists</a:t>
            </a:r>
            <a:endParaRPr sz="2400">
              <a:solidFill>
                <a:schemeClr val="accent6"/>
              </a:solidFill>
              <a:latin typeface="Arial"/>
              <a:ea typeface="Arial"/>
              <a:cs typeface="Arial"/>
              <a:sym typeface="Arial"/>
            </a:endParaRPr>
          </a:p>
        </p:txBody>
      </p:sp>
      <p:sp>
        <p:nvSpPr>
          <p:cNvPr id="957" name="Google Shape;957;p95"/>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
        <p:nvSpPr>
          <p:cNvPr id="958" name="Google Shape;958;p95"/>
          <p:cNvSpPr txBox="1"/>
          <p:nvPr>
            <p:ph idx="4294967295" type="ctrTitle"/>
          </p:nvPr>
        </p:nvSpPr>
        <p:spPr>
          <a:xfrm>
            <a:off x="170425" y="963000"/>
            <a:ext cx="11945700" cy="5173200"/>
          </a:xfrm>
          <a:prstGeom prst="rect">
            <a:avLst/>
          </a:prstGeom>
        </p:spPr>
        <p:txBody>
          <a:bodyPr anchorCtr="0" anchor="t" bIns="91425" lIns="91425" spcFirstLastPara="1" rIns="91425" wrap="square" tIns="91425">
            <a:noAutofit/>
          </a:bodyPr>
          <a:lstStyle/>
          <a:p>
            <a:pPr indent="-381000" lvl="0" marL="457200" marR="0" rtl="0" algn="l">
              <a:lnSpc>
                <a:spcPct val="90000"/>
              </a:lnSpc>
              <a:spcBef>
                <a:spcPts val="0"/>
              </a:spcBef>
              <a:spcAft>
                <a:spcPts val="0"/>
              </a:spcAft>
              <a:buClr>
                <a:schemeClr val="dk1"/>
              </a:buClr>
              <a:buSzPts val="2400"/>
              <a:buFont typeface="Arial"/>
              <a:buAutoNum type="arabicPeriod"/>
            </a:pPr>
            <a:r>
              <a:rPr lang="en-US" sz="2400">
                <a:latin typeface="Arial"/>
                <a:ea typeface="Arial"/>
                <a:cs typeface="Arial"/>
                <a:sym typeface="Arial"/>
              </a:rPr>
              <a:t>Uzupełnij klasę </a:t>
            </a:r>
            <a:r>
              <a:rPr b="1" lang="en-US" sz="2400">
                <a:latin typeface="Arial"/>
                <a:ea typeface="Arial"/>
                <a:cs typeface="Arial"/>
                <a:sym typeface="Arial"/>
              </a:rPr>
              <a:t>pl.sda.list.mini_project.BooksManager</a:t>
            </a:r>
            <a:r>
              <a:rPr lang="en-US" sz="2400">
                <a:latin typeface="Arial"/>
                <a:ea typeface="Arial"/>
                <a:cs typeface="Arial"/>
                <a:sym typeface="Arial"/>
              </a:rPr>
              <a:t> tak żeby metoda </a:t>
            </a:r>
            <a:r>
              <a:rPr i="1" lang="en-US" sz="2400">
                <a:latin typeface="Arial"/>
                <a:ea typeface="Arial"/>
                <a:cs typeface="Arial"/>
                <a:sym typeface="Arial"/>
              </a:rPr>
              <a:t>findBooks()</a:t>
            </a:r>
            <a:r>
              <a:rPr lang="en-US" sz="2400">
                <a:latin typeface="Arial"/>
                <a:ea typeface="Arial"/>
                <a:cs typeface="Arial"/>
                <a:sym typeface="Arial"/>
              </a:rPr>
              <a:t> zwracałą listę książek zapisanych w tej klasie.</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dodawanie książek</a:t>
            </a:r>
            <a:endParaRPr sz="2400">
              <a:solidFill>
                <a:srgbClr val="666666"/>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usuwanie książek</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sortowanie książek</a:t>
            </a:r>
            <a:endParaRPr sz="2400">
              <a:latin typeface="Arial"/>
              <a:ea typeface="Arial"/>
              <a:cs typeface="Arial"/>
              <a:sym typeface="Arial"/>
            </a:endParaRPr>
          </a:p>
          <a:p>
            <a:pPr indent="0" lvl="0" marL="914400" rtl="0" algn="l">
              <a:spcBef>
                <a:spcPts val="0"/>
              </a:spcBef>
              <a:spcAft>
                <a:spcPts val="0"/>
              </a:spcAft>
              <a:buNone/>
            </a:pPr>
            <a:r>
              <a:t/>
            </a:r>
            <a:endParaRPr sz="2400"/>
          </a:p>
          <a:p>
            <a:pPr indent="-381000" lvl="0" marL="457200" rtl="0" algn="l">
              <a:lnSpc>
                <a:spcPct val="100000"/>
              </a:lnSpc>
              <a:spcBef>
                <a:spcPts val="0"/>
              </a:spcBef>
              <a:spcAft>
                <a:spcPts val="0"/>
              </a:spcAft>
              <a:buSzPts val="2400"/>
              <a:buAutoNum type="arabicPeriod"/>
            </a:pPr>
            <a:r>
              <a:rPr lang="en-US" sz="2400">
                <a:solidFill>
                  <a:srgbClr val="FF0000"/>
                </a:solidFill>
                <a:latin typeface="Arial"/>
                <a:ea typeface="Arial"/>
                <a:cs typeface="Arial"/>
                <a:sym typeface="Arial"/>
              </a:rPr>
              <a:t>* </a:t>
            </a:r>
            <a:r>
              <a:rPr lang="en-US" sz="2400">
                <a:solidFill>
                  <a:srgbClr val="000000"/>
                </a:solidFill>
                <a:latin typeface="Arial"/>
                <a:ea typeface="Arial"/>
                <a:cs typeface="Arial"/>
                <a:sym typeface="Arial"/>
              </a:rPr>
              <a:t>Zmień metodę do sortowania przez wstawianie tak żeby przyjmowała listę dowolnych obiektów (wystarczy że będą implementować klasę Comparable)</a:t>
            </a:r>
            <a:endParaRPr b="1" sz="24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b="1" sz="2400">
              <a:solidFill>
                <a:srgbClr val="000000"/>
              </a:solidFill>
              <a:latin typeface="Arial"/>
              <a:ea typeface="Arial"/>
              <a:cs typeface="Arial"/>
              <a:sym typeface="Arial"/>
            </a:endParaRPr>
          </a:p>
          <a:p>
            <a:pPr indent="-381000" lvl="0" marL="457200" rtl="0" algn="l">
              <a:lnSpc>
                <a:spcPct val="100000"/>
              </a:lnSpc>
              <a:spcBef>
                <a:spcPts val="0"/>
              </a:spcBef>
              <a:spcAft>
                <a:spcPts val="0"/>
              </a:spcAft>
              <a:buClr>
                <a:srgbClr val="000000"/>
              </a:buClr>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Zmień metodę do szukania binarnego tak żeby przyjmowała listę dowolnych obiektów (wystarczy że będą implementować klasę Comparable)</a:t>
            </a:r>
            <a:endParaRPr sz="2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2400">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9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64" name="Google Shape;964;p96"/>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Pytania?</a:t>
            </a:r>
            <a:endParaRPr sz="4800">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9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#3</a:t>
            </a:r>
            <a:endParaRPr>
              <a:latin typeface="Arial"/>
              <a:ea typeface="Arial"/>
              <a:cs typeface="Arial"/>
              <a:sym typeface="Arial"/>
            </a:endParaRPr>
          </a:p>
        </p:txBody>
      </p:sp>
      <p:sp>
        <p:nvSpPr>
          <p:cNvPr id="970" name="Google Shape;970;p9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9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rekursja</a:t>
            </a:r>
            <a:endParaRPr>
              <a:latin typeface="Arial"/>
              <a:ea typeface="Arial"/>
              <a:cs typeface="Arial"/>
              <a:sym typeface="Arial"/>
            </a:endParaRPr>
          </a:p>
        </p:txBody>
      </p:sp>
      <p:sp>
        <p:nvSpPr>
          <p:cNvPr id="976" name="Google Shape;976;p98"/>
          <p:cNvSpPr txBox="1"/>
          <p:nvPr>
            <p:ph idx="4294967295" type="ctrTitle"/>
          </p:nvPr>
        </p:nvSpPr>
        <p:spPr>
          <a:xfrm>
            <a:off x="455575" y="1504050"/>
            <a:ext cx="5239200" cy="4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Rekurencja zwana rekursją, polega na wywołaniu przez funkcję samej siebie. Algorytmy rekurencyjne zastępują w pewnym sensie iteracje. Niekiedy problemy rozwiązywane tą techniką będą miały nieznacznie wolniejszy czas od iteracyjnego odpowiednika (wiąże się to z wywoływaniem funkcji), natomiast rozwiązanie niektórych problemów jest znacznie wygodniejsze.</a:t>
            </a:r>
            <a:br>
              <a:rPr b="1" lang="en-US" sz="2400">
                <a:latin typeface="Arial"/>
                <a:ea typeface="Arial"/>
                <a:cs typeface="Arial"/>
                <a:sym typeface="Arial"/>
              </a:rPr>
            </a:br>
            <a:endParaRPr sz="2400">
              <a:latin typeface="Arial"/>
              <a:ea typeface="Arial"/>
              <a:cs typeface="Arial"/>
              <a:sym typeface="Arial"/>
            </a:endParaRPr>
          </a:p>
        </p:txBody>
      </p:sp>
      <p:pic>
        <p:nvPicPr>
          <p:cNvPr id="977" name="Google Shape;977;p98"/>
          <p:cNvPicPr preferRelativeResize="0"/>
          <p:nvPr/>
        </p:nvPicPr>
        <p:blipFill>
          <a:blip r:embed="rId3">
            <a:alphaModFix/>
          </a:blip>
          <a:stretch>
            <a:fillRect/>
          </a:stretch>
        </p:blipFill>
        <p:spPr>
          <a:xfrm>
            <a:off x="7206413" y="1905000"/>
            <a:ext cx="3457575" cy="304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9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przykład graficzny</a:t>
            </a:r>
            <a:endParaRPr>
              <a:latin typeface="Arial"/>
              <a:ea typeface="Arial"/>
              <a:cs typeface="Arial"/>
              <a:sym typeface="Arial"/>
            </a:endParaRPr>
          </a:p>
        </p:txBody>
      </p:sp>
      <p:pic>
        <p:nvPicPr>
          <p:cNvPr id="983" name="Google Shape;983;p99"/>
          <p:cNvPicPr preferRelativeResize="0"/>
          <p:nvPr/>
        </p:nvPicPr>
        <p:blipFill>
          <a:blip r:embed="rId3">
            <a:alphaModFix/>
          </a:blip>
          <a:stretch>
            <a:fillRect/>
          </a:stretch>
        </p:blipFill>
        <p:spPr>
          <a:xfrm>
            <a:off x="5898560" y="963000"/>
            <a:ext cx="6293439" cy="5143499"/>
          </a:xfrm>
          <a:prstGeom prst="rect">
            <a:avLst/>
          </a:prstGeom>
          <a:noFill/>
          <a:ln>
            <a:noFill/>
          </a:ln>
        </p:spPr>
      </p:pic>
      <p:pic>
        <p:nvPicPr>
          <p:cNvPr id="984" name="Google Shape;984;p99"/>
          <p:cNvPicPr preferRelativeResize="0"/>
          <p:nvPr/>
        </p:nvPicPr>
        <p:blipFill>
          <a:blip r:embed="rId4">
            <a:alphaModFix/>
          </a:blip>
          <a:stretch>
            <a:fillRect/>
          </a:stretch>
        </p:blipFill>
        <p:spPr>
          <a:xfrm>
            <a:off x="0" y="962999"/>
            <a:ext cx="5715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kwantyfikatory</a:t>
            </a:r>
            <a:endParaRPr sz="2400">
              <a:solidFill>
                <a:schemeClr val="accent6"/>
              </a:solidFill>
              <a:latin typeface="Arial"/>
              <a:ea typeface="Arial"/>
              <a:cs typeface="Arial"/>
              <a:sym typeface="Arial"/>
            </a:endParaRPr>
          </a:p>
        </p:txBody>
      </p:sp>
      <p:sp>
        <p:nvSpPr>
          <p:cNvPr id="334" name="Google Shape;334;p37"/>
          <p:cNvSpPr txBox="1"/>
          <p:nvPr>
            <p:ph idx="4294967295" type="ctrTitle"/>
          </p:nvPr>
        </p:nvSpPr>
        <p:spPr>
          <a:xfrm>
            <a:off x="918600" y="963000"/>
            <a:ext cx="103548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0 lub 1 wystąpienie</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0 lub więcej wystąpień</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1 lub więcej wystąpień</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a:t>
            </a:r>
            <a:r>
              <a:rPr lang="en-US" sz="3600">
                <a:solidFill>
                  <a:srgbClr val="000000"/>
                </a:solidFill>
                <a:latin typeface="Arial"/>
                <a:ea typeface="Arial"/>
                <a:cs typeface="Arial"/>
                <a:sym typeface="Arial"/>
              </a:rPr>
              <a:t> – dokładnie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razy</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a:t>
            </a:r>
            <a:r>
              <a:rPr lang="en-US" sz="3600">
                <a:solidFill>
                  <a:srgbClr val="000000"/>
                </a:solidFill>
                <a:latin typeface="Arial"/>
                <a:ea typeface="Arial"/>
                <a:cs typeface="Arial"/>
                <a:sym typeface="Arial"/>
              </a:rPr>
              <a:t> – przynajmniej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razy</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{n,m}</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przynajmniej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lecz nie więcej niż </a:t>
            </a:r>
            <a:r>
              <a:rPr lang="en-US" sz="3600" u="sng">
                <a:solidFill>
                  <a:srgbClr val="000000"/>
                </a:solidFill>
                <a:latin typeface="Arial"/>
                <a:ea typeface="Arial"/>
                <a:cs typeface="Arial"/>
                <a:sym typeface="Arial"/>
              </a:rPr>
              <a:t>m</a:t>
            </a:r>
            <a:r>
              <a:rPr lang="en-US" sz="3600">
                <a:solidFill>
                  <a:srgbClr val="000000"/>
                </a:solidFill>
                <a:latin typeface="Arial"/>
                <a:ea typeface="Arial"/>
                <a:cs typeface="Arial"/>
                <a:sym typeface="Arial"/>
              </a:rPr>
              <a:t> razy</a:t>
            </a:r>
            <a:endParaRPr sz="3600">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0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zadania</a:t>
            </a:r>
            <a:endParaRPr>
              <a:latin typeface="Arial"/>
              <a:ea typeface="Arial"/>
              <a:cs typeface="Arial"/>
              <a:sym typeface="Arial"/>
            </a:endParaRPr>
          </a:p>
        </p:txBody>
      </p:sp>
      <p:sp>
        <p:nvSpPr>
          <p:cNvPr id="990" name="Google Shape;990;p100"/>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która pozwoli obliczyć zadany element ciągu Fibonnaciego z wykorzystaniem rekurencji -&gt; </a:t>
            </a:r>
            <a:r>
              <a:rPr lang="en-US" sz="2400" u="sng">
                <a:solidFill>
                  <a:schemeClr val="hlink"/>
                </a:solidFill>
                <a:latin typeface="Arial"/>
                <a:ea typeface="Arial"/>
                <a:cs typeface="Arial"/>
                <a:sym typeface="Arial"/>
                <a:hlinkClick r:id="rId3"/>
              </a:rPr>
              <a:t>https://pl.wikipedia.org/wiki/Ci%C4%85g_Fibonacciego</a:t>
            </a:r>
            <a:br>
              <a:rPr lang="en-US" sz="2400">
                <a:latin typeface="Arial"/>
                <a:ea typeface="Arial"/>
                <a:cs typeface="Arial"/>
                <a:sym typeface="Arial"/>
              </a:rPr>
            </a:br>
            <a:br>
              <a:rPr lang="en-US" sz="2400">
                <a:latin typeface="Arial"/>
                <a:ea typeface="Arial"/>
                <a:cs typeface="Arial"/>
                <a:sym typeface="Arial"/>
              </a:rPr>
            </a:br>
            <a:r>
              <a:rPr lang="en-US" sz="1800">
                <a:solidFill>
                  <a:srgbClr val="666666"/>
                </a:solidFill>
                <a:latin typeface="Arial"/>
                <a:ea typeface="Arial"/>
                <a:cs typeface="Arial"/>
                <a:sym typeface="Arial"/>
              </a:rPr>
              <a:t>(zacznij od napisania kodu, który będzie realizował wyliczanie ciągu bez użycia rekurencji)</a:t>
            </a:r>
            <a:endParaRPr sz="1800">
              <a:solidFill>
                <a:srgbClr val="666666"/>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która pozwoli obliczyć silnię z danej liczby wykorzystując przy tym rekurencję.</a:t>
            </a:r>
            <a:endParaRPr sz="2400">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0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Złożoność obliczeniowa</a:t>
            </a:r>
            <a:endParaRPr b="1" sz="3000">
              <a:latin typeface="Arial"/>
              <a:ea typeface="Arial"/>
              <a:cs typeface="Arial"/>
              <a:sym typeface="Arial"/>
            </a:endParaRPr>
          </a:p>
        </p:txBody>
      </p:sp>
      <p:sp>
        <p:nvSpPr>
          <p:cNvPr id="996" name="Google Shape;996;p10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0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Złożoność obliczeniowa</a:t>
            </a:r>
            <a:endParaRPr>
              <a:latin typeface="Arial"/>
              <a:ea typeface="Arial"/>
              <a:cs typeface="Arial"/>
              <a:sym typeface="Arial"/>
            </a:endParaRPr>
          </a:p>
        </p:txBody>
      </p:sp>
      <p:sp>
        <p:nvSpPr>
          <p:cNvPr id="1002" name="Google Shape;1002;p102"/>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Program komputerowy rozwiązujący określony problem posiada do swej dyspozycji dwa podstawowe zasoby:</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czas</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pamięć</a:t>
            </a:r>
            <a:endParaRPr sz="2400">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a:solidFill>
                  <a:srgbClr val="009881"/>
                </a:solidFill>
                <a:latin typeface="Arial"/>
                <a:ea typeface="Arial"/>
                <a:cs typeface="Arial"/>
                <a:sym typeface="Arial"/>
              </a:rPr>
              <a:t>Przez </a:t>
            </a:r>
            <a:r>
              <a:rPr lang="en-US" sz="2400" u="sng">
                <a:solidFill>
                  <a:srgbClr val="009881"/>
                </a:solidFill>
                <a:latin typeface="Arial"/>
                <a:ea typeface="Arial"/>
                <a:cs typeface="Arial"/>
                <a:sym typeface="Arial"/>
              </a:rPr>
              <a:t>czasową złożoność obliczeniową</a:t>
            </a:r>
            <a:r>
              <a:rPr lang="en-US" sz="2400">
                <a:solidFill>
                  <a:srgbClr val="009881"/>
                </a:solidFill>
                <a:latin typeface="Arial"/>
                <a:ea typeface="Arial"/>
                <a:cs typeface="Arial"/>
                <a:sym typeface="Arial"/>
              </a:rPr>
              <a:t> rozumiemy ilość czasu niezbędnego do rozwiązania problemu w zależności od liczby danych wejściowych.</a:t>
            </a:r>
            <a:endParaRPr sz="2400">
              <a:solidFill>
                <a:srgbClr val="009881"/>
              </a:solidFill>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u="sng">
                <a:solidFill>
                  <a:srgbClr val="85BC20"/>
                </a:solidFill>
                <a:latin typeface="Arial"/>
                <a:ea typeface="Arial"/>
                <a:cs typeface="Arial"/>
                <a:sym typeface="Arial"/>
              </a:rPr>
              <a:t>Złożoność pamięciowa</a:t>
            </a:r>
            <a:r>
              <a:rPr lang="en-US" sz="2400">
                <a:solidFill>
                  <a:srgbClr val="85BC20"/>
                </a:solidFill>
                <a:latin typeface="Arial"/>
                <a:ea typeface="Arial"/>
                <a:cs typeface="Arial"/>
                <a:sym typeface="Arial"/>
              </a:rPr>
              <a:t> określa z kolei liczbę komórek pamięci, która będzie zajęta przez dane i wyniki pośrednie tworzone w trakcie pracy algorytmu.</a:t>
            </a:r>
            <a:endParaRPr sz="2400">
              <a:solidFill>
                <a:srgbClr val="85BC2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0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Odmiany złożoności</a:t>
            </a:r>
            <a:endParaRPr>
              <a:latin typeface="Arial"/>
              <a:ea typeface="Arial"/>
              <a:cs typeface="Arial"/>
              <a:sym typeface="Arial"/>
            </a:endParaRPr>
          </a:p>
        </p:txBody>
      </p:sp>
      <p:sp>
        <p:nvSpPr>
          <p:cNvPr id="1008" name="Google Shape;1008;p10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Ponieważ często zużycie zasobów w algorytmie uzależnione jest od postaci przetwarzanych danych, zarówno złożoność czasowa jak i pamięciowa może występować w trzech odmianach:</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85BC20"/>
                </a:solidFill>
                <a:latin typeface="Arial"/>
                <a:ea typeface="Arial"/>
                <a:cs typeface="Arial"/>
                <a:sym typeface="Arial"/>
              </a:rPr>
              <a:t>T</a:t>
            </a:r>
            <a:r>
              <a:rPr baseline="-25000" lang="en-US" sz="2400">
                <a:solidFill>
                  <a:srgbClr val="85BC20"/>
                </a:solidFill>
                <a:latin typeface="Arial"/>
                <a:ea typeface="Arial"/>
                <a:cs typeface="Arial"/>
                <a:sym typeface="Arial"/>
              </a:rPr>
              <a:t>O</a:t>
            </a:r>
            <a:r>
              <a:rPr lang="en-US" sz="2400">
                <a:solidFill>
                  <a:srgbClr val="85BC20"/>
                </a:solidFill>
                <a:latin typeface="Arial"/>
                <a:ea typeface="Arial"/>
                <a:cs typeface="Arial"/>
                <a:sym typeface="Arial"/>
              </a:rPr>
              <a:t>(n)</a:t>
            </a:r>
            <a:r>
              <a:rPr lang="en-US" sz="2400">
                <a:latin typeface="Arial"/>
                <a:ea typeface="Arial"/>
                <a:cs typeface="Arial"/>
                <a:sym typeface="Arial"/>
              </a:rPr>
              <a:t> - optymistycznej</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chemeClr val="accent2"/>
                </a:solidFill>
                <a:latin typeface="Arial"/>
                <a:ea typeface="Arial"/>
                <a:cs typeface="Arial"/>
                <a:sym typeface="Arial"/>
              </a:rPr>
              <a:t>T</a:t>
            </a:r>
            <a:r>
              <a:rPr baseline="-25000" lang="en-US" sz="2400">
                <a:solidFill>
                  <a:schemeClr val="accent2"/>
                </a:solidFill>
                <a:latin typeface="Arial"/>
                <a:ea typeface="Arial"/>
                <a:cs typeface="Arial"/>
                <a:sym typeface="Arial"/>
              </a:rPr>
              <a:t>A</a:t>
            </a:r>
            <a:r>
              <a:rPr lang="en-US" sz="2400">
                <a:solidFill>
                  <a:schemeClr val="accent2"/>
                </a:solidFill>
                <a:latin typeface="Arial"/>
                <a:ea typeface="Arial"/>
                <a:cs typeface="Arial"/>
                <a:sym typeface="Arial"/>
              </a:rPr>
              <a:t>(n)</a:t>
            </a:r>
            <a:r>
              <a:rPr lang="en-US" sz="2400">
                <a:latin typeface="Arial"/>
                <a:ea typeface="Arial"/>
                <a:cs typeface="Arial"/>
                <a:sym typeface="Arial"/>
              </a:rPr>
              <a:t> - średniej</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CC0000"/>
                </a:solidFill>
                <a:latin typeface="Arial"/>
                <a:ea typeface="Arial"/>
                <a:cs typeface="Arial"/>
                <a:sym typeface="Arial"/>
              </a:rPr>
              <a:t>T</a:t>
            </a:r>
            <a:r>
              <a:rPr baseline="-25000" lang="en-US" sz="2400">
                <a:solidFill>
                  <a:srgbClr val="CC0000"/>
                </a:solidFill>
                <a:latin typeface="Arial"/>
                <a:ea typeface="Arial"/>
                <a:cs typeface="Arial"/>
                <a:sym typeface="Arial"/>
              </a:rPr>
              <a:t>W</a:t>
            </a:r>
            <a:r>
              <a:rPr lang="en-US" sz="2400">
                <a:solidFill>
                  <a:srgbClr val="CC0000"/>
                </a:solidFill>
                <a:latin typeface="Arial"/>
                <a:ea typeface="Arial"/>
                <a:cs typeface="Arial"/>
                <a:sym typeface="Arial"/>
              </a:rPr>
              <a:t>(n)</a:t>
            </a:r>
            <a:r>
              <a:rPr lang="en-US" sz="2400">
                <a:latin typeface="Arial"/>
                <a:ea typeface="Arial"/>
                <a:cs typeface="Arial"/>
                <a:sym typeface="Arial"/>
              </a:rPr>
              <a:t> - pesymistycznej</a:t>
            </a:r>
            <a:br>
              <a:rPr lang="en-US" sz="2400">
                <a:latin typeface="Arial"/>
                <a:ea typeface="Arial"/>
                <a:cs typeface="Arial"/>
                <a:sym typeface="Arial"/>
              </a:rPr>
            </a:br>
            <a:endParaRPr sz="2400">
              <a:solidFill>
                <a:srgbClr val="85BC2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0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 liczenia złożoności</a:t>
            </a:r>
            <a:endParaRPr>
              <a:latin typeface="Arial"/>
              <a:ea typeface="Arial"/>
              <a:cs typeface="Arial"/>
              <a:sym typeface="Arial"/>
            </a:endParaRPr>
          </a:p>
        </p:txBody>
      </p:sp>
      <p:sp>
        <p:nvSpPr>
          <p:cNvPr id="1014" name="Google Shape;1014;p104"/>
          <p:cNvSpPr txBox="1"/>
          <p:nvPr>
            <p:ph idx="4294967295" type="ctrTitle"/>
          </p:nvPr>
        </p:nvSpPr>
        <p:spPr>
          <a:xfrm>
            <a:off x="268450" y="1986938"/>
            <a:ext cx="6890700" cy="32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Zadanie: Zastanówmy się ile wyniesie złożoność obliczeniowa optymistyczna, średnia i pesymistyczna dla poniższego problemu:</a:t>
            </a:r>
            <a:endParaRPr sz="2400">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a:solidFill>
                  <a:srgbClr val="009881"/>
                </a:solidFill>
                <a:latin typeface="Arial"/>
                <a:ea typeface="Arial"/>
                <a:cs typeface="Arial"/>
                <a:sym typeface="Arial"/>
              </a:rPr>
              <a:t>Dopóki w koszu są jabłka, wyjmij jedno jabłko z kosza, obejrzyj je, jeśli jest robaczywe, to zakończ. Inaczej odłóż je na bok i wróć do początku.</a:t>
            </a:r>
            <a:br>
              <a:rPr lang="en-US" sz="2400">
                <a:latin typeface="Arial"/>
                <a:ea typeface="Arial"/>
                <a:cs typeface="Arial"/>
                <a:sym typeface="Arial"/>
              </a:rPr>
            </a:br>
            <a:endParaRPr sz="2400">
              <a:solidFill>
                <a:srgbClr val="85BC20"/>
              </a:solidFill>
              <a:latin typeface="Arial"/>
              <a:ea typeface="Arial"/>
              <a:cs typeface="Arial"/>
              <a:sym typeface="Arial"/>
            </a:endParaRPr>
          </a:p>
        </p:txBody>
      </p:sp>
      <p:pic>
        <p:nvPicPr>
          <p:cNvPr id="1015" name="Google Shape;1015;p104"/>
          <p:cNvPicPr preferRelativeResize="0"/>
          <p:nvPr/>
        </p:nvPicPr>
        <p:blipFill rotWithShape="1">
          <a:blip r:embed="rId3">
            <a:alphaModFix/>
          </a:blip>
          <a:srcRect b="7458" l="0" r="0" t="0"/>
          <a:stretch/>
        </p:blipFill>
        <p:spPr>
          <a:xfrm>
            <a:off x="7216975" y="1001487"/>
            <a:ext cx="4730976" cy="51731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0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 liczenia złożoności - rozwiązanie</a:t>
            </a:r>
            <a:endParaRPr>
              <a:latin typeface="Arial"/>
              <a:ea typeface="Arial"/>
              <a:cs typeface="Arial"/>
              <a:sym typeface="Arial"/>
            </a:endParaRPr>
          </a:p>
        </p:txBody>
      </p:sp>
      <p:sp>
        <p:nvSpPr>
          <p:cNvPr id="1021" name="Google Shape;1021;p105"/>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US" sz="2400">
                <a:solidFill>
                  <a:srgbClr val="515151"/>
                </a:solidFill>
                <a:latin typeface="Arial"/>
                <a:ea typeface="Arial"/>
                <a:cs typeface="Arial"/>
                <a:sym typeface="Arial"/>
              </a:rPr>
              <a:t>Rozważmy, ile operacji dominujących (ocena jabłka) wykona ten algorytm dla </a:t>
            </a:r>
            <a:r>
              <a:rPr lang="en-US" sz="2400" u="sng">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jabłek:</a:t>
            </a:r>
            <a:endParaRPr sz="2400">
              <a:solidFill>
                <a:srgbClr val="515151"/>
              </a:solidFill>
              <a:latin typeface="Arial"/>
              <a:ea typeface="Arial"/>
              <a:cs typeface="Arial"/>
              <a:sym typeface="Arial"/>
            </a:endParaRPr>
          </a:p>
          <a:p>
            <a:pPr indent="-381000" lvl="0" marL="457200" rtl="0" algn="just">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zakładamy </a:t>
            </a:r>
            <a:r>
              <a:rPr b="1" lang="en-US" sz="2400">
                <a:solidFill>
                  <a:srgbClr val="515151"/>
                </a:solidFill>
                <a:latin typeface="Arial"/>
                <a:ea typeface="Arial"/>
                <a:cs typeface="Arial"/>
                <a:sym typeface="Arial"/>
              </a:rPr>
              <a:t>przypadek optymistyczny </a:t>
            </a:r>
            <a:r>
              <a:rPr lang="en-US" sz="2400">
                <a:solidFill>
                  <a:srgbClr val="515151"/>
                </a:solidFill>
                <a:latin typeface="Arial"/>
                <a:ea typeface="Arial"/>
                <a:cs typeface="Arial"/>
                <a:sym typeface="Arial"/>
              </a:rPr>
              <a:t>- robaczywe jabłko napotkamy za pierwszym razem:</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o</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1</a:t>
            </a:r>
            <a:r>
              <a:rPr lang="en-US" sz="2400">
                <a:solidFill>
                  <a:srgbClr val="515151"/>
                </a:solidFill>
                <a:latin typeface="Arial"/>
                <a:ea typeface="Arial"/>
                <a:cs typeface="Arial"/>
                <a:sym typeface="Arial"/>
              </a:rPr>
              <a:t> - złożoność optymistyczna</a:t>
            </a:r>
            <a:endParaRPr sz="2400">
              <a:solidFill>
                <a:srgbClr val="515151"/>
              </a:solidFill>
              <a:latin typeface="Arial"/>
              <a:ea typeface="Arial"/>
              <a:cs typeface="Arial"/>
              <a:sym typeface="Arial"/>
            </a:endParaRPr>
          </a:p>
          <a:p>
            <a:pPr indent="-381000" lvl="0" marL="457200" rtl="0" algn="just">
              <a:spcBef>
                <a:spcPts val="0"/>
              </a:spcBef>
              <a:spcAft>
                <a:spcPts val="0"/>
              </a:spcAft>
              <a:buSzPts val="2400"/>
              <a:buFont typeface="Arial"/>
              <a:buChar char="●"/>
            </a:pPr>
            <a:r>
              <a:rPr lang="en-US" sz="2400">
                <a:solidFill>
                  <a:srgbClr val="515151"/>
                </a:solidFill>
                <a:latin typeface="Arial"/>
                <a:ea typeface="Arial"/>
                <a:cs typeface="Arial"/>
                <a:sym typeface="Arial"/>
              </a:rPr>
              <a:t>zakładamy </a:t>
            </a:r>
            <a:r>
              <a:rPr b="1" lang="en-US" sz="2400">
                <a:solidFill>
                  <a:srgbClr val="515151"/>
                </a:solidFill>
                <a:latin typeface="Arial"/>
                <a:ea typeface="Arial"/>
                <a:cs typeface="Arial"/>
                <a:sym typeface="Arial"/>
              </a:rPr>
              <a:t>przypadek najgorszy </a:t>
            </a:r>
            <a:r>
              <a:rPr lang="en-US" sz="2400">
                <a:solidFill>
                  <a:srgbClr val="515151"/>
                </a:solidFill>
                <a:latin typeface="Arial"/>
                <a:ea typeface="Arial"/>
                <a:cs typeface="Arial"/>
                <a:sym typeface="Arial"/>
              </a:rPr>
              <a:t>- w koszu brak jabłek robaczywych lub robaczywe jabłko będzie wyjęte z kosza jako ostatnie:</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w</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n</a:t>
            </a:r>
            <a:r>
              <a:rPr lang="en-US" sz="2400">
                <a:solidFill>
                  <a:srgbClr val="515151"/>
                </a:solidFill>
                <a:latin typeface="Arial"/>
                <a:ea typeface="Arial"/>
                <a:cs typeface="Arial"/>
                <a:sym typeface="Arial"/>
              </a:rPr>
              <a:t> - złożoność pesymistyczna</a:t>
            </a:r>
            <a:endParaRPr sz="2400">
              <a:solidFill>
                <a:srgbClr val="515151"/>
              </a:solidFill>
              <a:latin typeface="Arial"/>
              <a:ea typeface="Arial"/>
              <a:cs typeface="Arial"/>
              <a:sym typeface="Arial"/>
            </a:endParaRPr>
          </a:p>
          <a:p>
            <a:pPr indent="-381000" lvl="0" marL="457200" rtl="0" algn="just">
              <a:spcBef>
                <a:spcPts val="0"/>
              </a:spcBef>
              <a:spcAft>
                <a:spcPts val="0"/>
              </a:spcAft>
              <a:buSzPts val="2400"/>
              <a:buFont typeface="Arial"/>
              <a:buChar char="●"/>
            </a:pPr>
            <a:r>
              <a:rPr lang="en-US" sz="2400">
                <a:latin typeface="Arial"/>
                <a:ea typeface="Arial"/>
                <a:cs typeface="Arial"/>
                <a:sym typeface="Arial"/>
              </a:rPr>
              <a:t>w</a:t>
            </a:r>
            <a:r>
              <a:rPr lang="en-US" sz="2400">
                <a:solidFill>
                  <a:srgbClr val="515151"/>
                </a:solidFill>
                <a:latin typeface="Arial"/>
                <a:ea typeface="Arial"/>
                <a:cs typeface="Arial"/>
                <a:sym typeface="Arial"/>
              </a:rPr>
              <a:t> </a:t>
            </a:r>
            <a:r>
              <a:rPr b="1" lang="en-US" sz="2400">
                <a:solidFill>
                  <a:srgbClr val="515151"/>
                </a:solidFill>
                <a:latin typeface="Arial"/>
                <a:ea typeface="Arial"/>
                <a:cs typeface="Arial"/>
                <a:sym typeface="Arial"/>
              </a:rPr>
              <a:t>przypadku typowym </a:t>
            </a:r>
            <a:r>
              <a:rPr lang="en-US" sz="2400">
                <a:solidFill>
                  <a:srgbClr val="515151"/>
                </a:solidFill>
                <a:latin typeface="Arial"/>
                <a:ea typeface="Arial"/>
                <a:cs typeface="Arial"/>
                <a:sym typeface="Arial"/>
              </a:rPr>
              <a:t>robaczywe jabłko znajdziemy po przejrzeniu połowy jabłek w koszu - tzn. raz będzie ono wyciągnięte wcześniej, raz później, a średnio w </a:t>
            </a:r>
            <a:r>
              <a:rPr baseline="30000"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a:t>
            </a:r>
            <a:r>
              <a:rPr baseline="-25000" lang="en-US" sz="2400">
                <a:solidFill>
                  <a:srgbClr val="009881"/>
                </a:solidFill>
                <a:latin typeface="Arial"/>
                <a:ea typeface="Arial"/>
                <a:cs typeface="Arial"/>
                <a:sym typeface="Arial"/>
              </a:rPr>
              <a:t>2</a:t>
            </a:r>
            <a:r>
              <a:rPr lang="en-US" sz="2400">
                <a:solidFill>
                  <a:srgbClr val="515151"/>
                </a:solidFill>
                <a:latin typeface="Arial"/>
                <a:ea typeface="Arial"/>
                <a:cs typeface="Arial"/>
                <a:sym typeface="Arial"/>
              </a:rPr>
              <a:t> teście:</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A</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a:t>
            </a:r>
            <a:r>
              <a:rPr baseline="30000"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a:t>
            </a:r>
            <a:r>
              <a:rPr baseline="-25000" lang="en-US" sz="2400">
                <a:solidFill>
                  <a:srgbClr val="009881"/>
                </a:solidFill>
                <a:latin typeface="Arial"/>
                <a:ea typeface="Arial"/>
                <a:cs typeface="Arial"/>
                <a:sym typeface="Arial"/>
              </a:rPr>
              <a:t>2</a:t>
            </a:r>
            <a:r>
              <a:rPr lang="en-US" sz="2400">
                <a:solidFill>
                  <a:srgbClr val="515151"/>
                </a:solidFill>
                <a:latin typeface="Arial"/>
                <a:ea typeface="Arial"/>
                <a:cs typeface="Arial"/>
                <a:sym typeface="Arial"/>
              </a:rPr>
              <a:t> - złożoność średnia, oczekiwana</a:t>
            </a:r>
            <a:endParaRPr sz="2400">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10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Liczenie złożoności - podsumowanie</a:t>
            </a:r>
            <a:endParaRPr>
              <a:latin typeface="Arial"/>
              <a:ea typeface="Arial"/>
              <a:cs typeface="Arial"/>
              <a:sym typeface="Arial"/>
            </a:endParaRPr>
          </a:p>
        </p:txBody>
      </p:sp>
      <p:sp>
        <p:nvSpPr>
          <p:cNvPr id="1027" name="Google Shape;1027;p106"/>
          <p:cNvSpPr txBox="1"/>
          <p:nvPr>
            <p:ph idx="4294967295" type="ctrTitle"/>
          </p:nvPr>
        </p:nvSpPr>
        <p:spPr>
          <a:xfrm>
            <a:off x="105750" y="1444200"/>
            <a:ext cx="6768600" cy="4219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85BC20"/>
                </a:solidFill>
                <a:latin typeface="Arial"/>
                <a:ea typeface="Arial"/>
                <a:cs typeface="Arial"/>
                <a:sym typeface="Arial"/>
              </a:rPr>
              <a:t>Złożoność optymistyczna określa zużycie zasobów dla najkorzystniejszego zestawu danych.</a:t>
            </a:r>
            <a:br>
              <a:rPr lang="en-US" sz="2400">
                <a:latin typeface="Arial"/>
                <a:ea typeface="Arial"/>
                <a:cs typeface="Arial"/>
                <a:sym typeface="Arial"/>
              </a:rPr>
            </a:br>
            <a:endParaRPr sz="2400">
              <a:latin typeface="Arial"/>
              <a:ea typeface="Arial"/>
              <a:cs typeface="Arial"/>
              <a:sym typeface="Arial"/>
            </a:endParaRPr>
          </a:p>
          <a:p>
            <a:pPr indent="0" lvl="0" marL="0" rtl="0" algn="l">
              <a:spcBef>
                <a:spcPts val="1000"/>
              </a:spcBef>
              <a:spcAft>
                <a:spcPts val="0"/>
              </a:spcAft>
              <a:buNone/>
            </a:pPr>
            <a:r>
              <a:rPr lang="en-US" sz="2400">
                <a:solidFill>
                  <a:schemeClr val="accent2"/>
                </a:solidFill>
                <a:latin typeface="Arial"/>
                <a:ea typeface="Arial"/>
                <a:cs typeface="Arial"/>
                <a:sym typeface="Arial"/>
              </a:rPr>
              <a:t>Złożoność średnia określa zużycie zasobów dla typowych (tzw. losowych) danych.</a:t>
            </a:r>
            <a:br>
              <a:rPr lang="en-US" sz="2400">
                <a:latin typeface="Arial"/>
                <a:ea typeface="Arial"/>
                <a:cs typeface="Arial"/>
                <a:sym typeface="Arial"/>
              </a:rPr>
            </a:br>
            <a:endParaRPr sz="2400">
              <a:latin typeface="Arial"/>
              <a:ea typeface="Arial"/>
              <a:cs typeface="Arial"/>
              <a:sym typeface="Arial"/>
            </a:endParaRPr>
          </a:p>
          <a:p>
            <a:pPr indent="0" lvl="0" marL="0" rtl="0" algn="l">
              <a:spcBef>
                <a:spcPts val="1000"/>
              </a:spcBef>
              <a:spcAft>
                <a:spcPts val="0"/>
              </a:spcAft>
              <a:buNone/>
            </a:pPr>
            <a:r>
              <a:rPr lang="en-US" sz="2400">
                <a:solidFill>
                  <a:srgbClr val="CC0000"/>
                </a:solidFill>
                <a:latin typeface="Arial"/>
                <a:ea typeface="Arial"/>
                <a:cs typeface="Arial"/>
                <a:sym typeface="Arial"/>
              </a:rPr>
              <a:t>Złożoność pesymistyczna określa zużycie zasobów dla najbardziej niekorzystnego zestawu danych</a:t>
            </a:r>
            <a:br>
              <a:rPr lang="en-US" sz="2400">
                <a:latin typeface="Arial"/>
                <a:ea typeface="Arial"/>
                <a:cs typeface="Arial"/>
                <a:sym typeface="Arial"/>
              </a:rPr>
            </a:br>
            <a:endParaRPr sz="2400">
              <a:latin typeface="Arial"/>
              <a:ea typeface="Arial"/>
              <a:cs typeface="Arial"/>
              <a:sym typeface="Arial"/>
            </a:endParaRPr>
          </a:p>
        </p:txBody>
      </p:sp>
      <p:pic>
        <p:nvPicPr>
          <p:cNvPr id="1028" name="Google Shape;1028;p106"/>
          <p:cNvPicPr preferRelativeResize="0"/>
          <p:nvPr/>
        </p:nvPicPr>
        <p:blipFill>
          <a:blip r:embed="rId3">
            <a:alphaModFix/>
          </a:blip>
          <a:stretch>
            <a:fillRect/>
          </a:stretch>
        </p:blipFill>
        <p:spPr>
          <a:xfrm>
            <a:off x="7026750" y="1115399"/>
            <a:ext cx="4876800" cy="4876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0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Liczenie czasowej złożoności obliczeniowej - przykład</a:t>
            </a:r>
            <a:endParaRPr>
              <a:latin typeface="Arial"/>
              <a:ea typeface="Arial"/>
              <a:cs typeface="Arial"/>
              <a:sym typeface="Arial"/>
            </a:endParaRPr>
          </a:p>
        </p:txBody>
      </p:sp>
      <p:sp>
        <p:nvSpPr>
          <p:cNvPr id="1034" name="Google Shape;1034;p10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Zadanie: Zastanówmy się ile wyniesie czasowa złożoność obliczeniowa dla poniższego problemu:</a:t>
            </a:r>
            <a:endParaRPr b="1"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400">
                <a:solidFill>
                  <a:srgbClr val="009881"/>
                </a:solidFill>
                <a:latin typeface="Arial"/>
                <a:ea typeface="Arial"/>
                <a:cs typeface="Arial"/>
                <a:sym typeface="Arial"/>
              </a:rPr>
              <a:t>Dane jest n liczb naturalnych, zsumuj je.</a:t>
            </a:r>
            <a:endParaRPr sz="2400">
              <a:solidFill>
                <a:srgbClr val="00988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Wejście</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określa ile kolejnych liczb naturalnych ma być sumowane</a:t>
            </a:r>
            <a:endParaRPr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Wyjście</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suma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kolejnych liczb naturalnych</a:t>
            </a:r>
            <a:endParaRPr sz="2400">
              <a:solidFill>
                <a:srgbClr val="51515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0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Liczenie czasowej złożoności obliczeniowej - rozwiązanie</a:t>
            </a:r>
            <a:endParaRPr sz="3000">
              <a:latin typeface="Arial"/>
              <a:ea typeface="Arial"/>
              <a:cs typeface="Arial"/>
              <a:sym typeface="Arial"/>
            </a:endParaRPr>
          </a:p>
        </p:txBody>
      </p:sp>
      <p:pic>
        <p:nvPicPr>
          <p:cNvPr id="1040" name="Google Shape;1040;p108"/>
          <p:cNvPicPr preferRelativeResize="0"/>
          <p:nvPr/>
        </p:nvPicPr>
        <p:blipFill>
          <a:blip r:embed="rId3">
            <a:alphaModFix/>
          </a:blip>
          <a:stretch>
            <a:fillRect/>
          </a:stretch>
        </p:blipFill>
        <p:spPr>
          <a:xfrm>
            <a:off x="628650" y="1328736"/>
            <a:ext cx="10934700" cy="42005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0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Liczenie czasowej złożoności obliczeniowej - podsumowanie</a:t>
            </a:r>
            <a:endParaRPr sz="2900">
              <a:latin typeface="Arial"/>
              <a:ea typeface="Arial"/>
              <a:cs typeface="Arial"/>
              <a:sym typeface="Arial"/>
            </a:endParaRPr>
          </a:p>
        </p:txBody>
      </p:sp>
      <p:sp>
        <p:nvSpPr>
          <p:cNvPr id="1046" name="Google Shape;1046;p109"/>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515151"/>
                </a:solidFill>
                <a:latin typeface="Arial"/>
                <a:ea typeface="Arial"/>
                <a:cs typeface="Arial"/>
                <a:sym typeface="Arial"/>
              </a:rPr>
              <a:t>Dobrym sposobem określenia złożoności czasowej jest wyznaczenie w algorytmie </a:t>
            </a:r>
            <a:r>
              <a:rPr lang="en-US" sz="2400" u="sng">
                <a:solidFill>
                  <a:srgbClr val="515151"/>
                </a:solidFill>
                <a:latin typeface="Arial"/>
                <a:ea typeface="Arial"/>
                <a:cs typeface="Arial"/>
                <a:sym typeface="Arial"/>
              </a:rPr>
              <a:t>operacji dominującej i zliczenie liczby jej wykonań</a:t>
            </a:r>
            <a:r>
              <a:rPr lang="en-US" sz="2400">
                <a:solidFill>
                  <a:srgbClr val="515151"/>
                </a:solidFill>
                <a:latin typeface="Arial"/>
                <a:ea typeface="Arial"/>
                <a:cs typeface="Arial"/>
                <a:sym typeface="Arial"/>
              </a:rPr>
              <a:t>. Pozostałe operacje traktujemy jako nieistotne - tzn. ich czas wykonania jest pomijalnie mały w porównaniu z czasem wykonania wszystkich operacji dominujących. W naszym algorytmie taką operacją dominującą może na przykład jeden obieg pętli sumującej liczby naturalne.</a:t>
            </a:r>
            <a:br>
              <a:rPr lang="en-US" sz="2400">
                <a:solidFill>
                  <a:srgbClr val="515151"/>
                </a:solidFill>
                <a:latin typeface="Arial"/>
                <a:ea typeface="Arial"/>
                <a:cs typeface="Arial"/>
                <a:sym typeface="Arial"/>
              </a:rPr>
            </a:b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Wniosek: </a:t>
            </a:r>
            <a:r>
              <a:rPr lang="en-US" sz="2400">
                <a:solidFill>
                  <a:srgbClr val="009881"/>
                </a:solidFill>
                <a:latin typeface="Arial"/>
                <a:ea typeface="Arial"/>
                <a:cs typeface="Arial"/>
                <a:sym typeface="Arial"/>
              </a:rPr>
              <a:t>złożoność algorytmu jest liniowa</a:t>
            </a:r>
            <a:endParaRPr sz="2400">
              <a:solidFill>
                <a:srgbClr val="00988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meta-znaki</a:t>
            </a:r>
            <a:endParaRPr sz="2400">
              <a:solidFill>
                <a:schemeClr val="accent6"/>
              </a:solidFill>
              <a:latin typeface="Arial"/>
              <a:ea typeface="Arial"/>
              <a:cs typeface="Arial"/>
              <a:sym typeface="Arial"/>
            </a:endParaRPr>
          </a:p>
        </p:txBody>
      </p:sp>
      <p:sp>
        <p:nvSpPr>
          <p:cNvPr id="340" name="Google Shape;340;p38"/>
          <p:cNvSpPr txBox="1"/>
          <p:nvPr>
            <p:ph idx="4294967295" type="ctrTitle"/>
          </p:nvPr>
        </p:nvSpPr>
        <p:spPr>
          <a:xfrm>
            <a:off x="850650" y="963000"/>
            <a:ext cx="104907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wskazanie, że meta-znak ma się stać zwykłym znakiem (\., \*, \/, \?, \:, \., \^, \+, \\, \=, \|)</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oznaczenie początku wzorca</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oznaczenie końca </a:t>
            </a:r>
            <a:r>
              <a:rPr lang="en-US" sz="3600">
                <a:latin typeface="Arial"/>
                <a:ea typeface="Arial"/>
                <a:cs typeface="Arial"/>
                <a:sym typeface="Arial"/>
              </a:rPr>
              <a:t>wzorca</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alternatywa</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grupowanie znaków</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dowolny ze zbioru znaków</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latin typeface="Arial"/>
                <a:ea typeface="Arial"/>
                <a:cs typeface="Arial"/>
                <a:sym typeface="Arial"/>
              </a:rPr>
              <a:t> - dowolny z niewymienionych znaków</a:t>
            </a:r>
            <a:endParaRPr sz="3600">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1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Klasy złożoności</a:t>
            </a:r>
            <a:endParaRPr sz="2900">
              <a:latin typeface="Arial"/>
              <a:ea typeface="Arial"/>
              <a:cs typeface="Arial"/>
              <a:sym typeface="Arial"/>
            </a:endParaRPr>
          </a:p>
        </p:txBody>
      </p:sp>
      <p:sp>
        <p:nvSpPr>
          <p:cNvPr id="1052" name="Google Shape;1052;p110"/>
          <p:cNvSpPr txBox="1"/>
          <p:nvPr>
            <p:ph idx="4294967295" type="ctrTitle"/>
          </p:nvPr>
        </p:nvSpPr>
        <p:spPr>
          <a:xfrm>
            <a:off x="105750" y="963000"/>
            <a:ext cx="118206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latin typeface="Arial"/>
                <a:ea typeface="Arial"/>
                <a:cs typeface="Arial"/>
                <a:sym typeface="Arial"/>
              </a:rPr>
              <a:t>Przy analizie algorytmów korzysta się z tzw. </a:t>
            </a:r>
            <a:r>
              <a:rPr b="1" lang="en-US" sz="2400">
                <a:latin typeface="Arial"/>
                <a:ea typeface="Arial"/>
                <a:cs typeface="Arial"/>
                <a:sym typeface="Arial"/>
              </a:rPr>
              <a:t>klas złożoności obliczeniowej</a:t>
            </a:r>
            <a:r>
              <a:rPr lang="en-US" sz="2400">
                <a:latin typeface="Arial"/>
                <a:ea typeface="Arial"/>
                <a:cs typeface="Arial"/>
                <a:sym typeface="Arial"/>
              </a:rPr>
              <a:t>, które określają rząd funkcji T(</a:t>
            </a:r>
            <a:r>
              <a:rPr i="1" lang="en-US" sz="2400">
                <a:latin typeface="Arial"/>
                <a:ea typeface="Arial"/>
                <a:cs typeface="Arial"/>
                <a:sym typeface="Arial"/>
              </a:rPr>
              <a:t>n</a:t>
            </a:r>
            <a:r>
              <a:rPr lang="en-US" sz="2400">
                <a:latin typeface="Arial"/>
                <a:ea typeface="Arial"/>
                <a:cs typeface="Arial"/>
                <a:sym typeface="Arial"/>
              </a:rPr>
              <a:t>). Jednym ze sposobów określania rzędu tej funkcji jest popularna notacja omikron (</a:t>
            </a:r>
            <a:r>
              <a:rPr lang="en-US" sz="2400">
                <a:solidFill>
                  <a:srgbClr val="009881"/>
                </a:solidFill>
                <a:latin typeface="Arial"/>
                <a:ea typeface="Arial"/>
                <a:cs typeface="Arial"/>
                <a:sym typeface="Arial"/>
              </a:rPr>
              <a:t>zwana także notacją dużego O</a:t>
            </a:r>
            <a:r>
              <a:rPr lang="en-US" sz="2400">
                <a:latin typeface="Arial"/>
                <a:ea typeface="Arial"/>
                <a:cs typeface="Arial"/>
                <a:sym typeface="Arial"/>
              </a:rPr>
              <a:t>)</a:t>
            </a:r>
            <a:endParaRPr sz="2400">
              <a:solidFill>
                <a:srgbClr val="515151"/>
              </a:solidFill>
              <a:latin typeface="Arial"/>
              <a:ea typeface="Arial"/>
              <a:cs typeface="Arial"/>
              <a:sym typeface="Arial"/>
            </a:endParaRPr>
          </a:p>
          <a:p>
            <a:pPr indent="-381000" lvl="0" marL="457200" rtl="0" algn="l">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O(1) - </a:t>
            </a:r>
            <a:r>
              <a:rPr b="1" lang="en-US" sz="2400">
                <a:solidFill>
                  <a:srgbClr val="515151"/>
                </a:solidFill>
                <a:latin typeface="Arial"/>
                <a:ea typeface="Arial"/>
                <a:cs typeface="Arial"/>
                <a:sym typeface="Arial"/>
              </a:rPr>
              <a:t>stała </a:t>
            </a:r>
            <a:r>
              <a:rPr lang="en-US" sz="2400">
                <a:solidFill>
                  <a:srgbClr val="515151"/>
                </a:solidFill>
                <a:latin typeface="Arial"/>
                <a:ea typeface="Arial"/>
                <a:cs typeface="Arial"/>
                <a:sym typeface="Arial"/>
              </a:rPr>
              <a:t>klasa czasowej złożoności obliczeniowej - Algorytm wykonuje stałą liczbę operacji bez względu na rozmiar danych n.</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O(n) - </a:t>
            </a:r>
            <a:r>
              <a:rPr b="1" lang="en-US" sz="2400">
                <a:solidFill>
                  <a:srgbClr val="515151"/>
                </a:solidFill>
                <a:latin typeface="Arial"/>
                <a:ea typeface="Arial"/>
                <a:cs typeface="Arial"/>
                <a:sym typeface="Arial"/>
              </a:rPr>
              <a:t>liniowa</a:t>
            </a:r>
            <a:r>
              <a:rPr lang="en-US" sz="2400">
                <a:solidFill>
                  <a:srgbClr val="515151"/>
                </a:solidFill>
                <a:latin typeface="Arial"/>
                <a:ea typeface="Arial"/>
                <a:cs typeface="Arial"/>
                <a:sym typeface="Arial"/>
              </a:rPr>
              <a:t> klasa czasowej złożoności obliczeniowej - Algorytm wykonuje stałą liczbę operacji dla każdej danej n.</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O(n</a:t>
            </a:r>
            <a:r>
              <a:rPr baseline="30000" lang="en-US" sz="2400">
                <a:solidFill>
                  <a:srgbClr val="515151"/>
                </a:solidFill>
                <a:latin typeface="Arial"/>
                <a:ea typeface="Arial"/>
                <a:cs typeface="Arial"/>
                <a:sym typeface="Arial"/>
              </a:rPr>
              <a:t>2</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kwadratowa</a:t>
            </a:r>
            <a:r>
              <a:rPr lang="en-US" sz="2400">
                <a:solidFill>
                  <a:srgbClr val="515151"/>
                </a:solidFill>
                <a:latin typeface="Arial"/>
                <a:ea typeface="Arial"/>
                <a:cs typeface="Arial"/>
                <a:sym typeface="Arial"/>
              </a:rPr>
              <a:t> klasa czasowej złożoności obliczeniowej - Dla każdej danej n algorytm wykonuje proporcjonalną do n liczbę operacji.</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Oprócz powyższych istnieją również inne charakterystyczne klasy złożoności obliczeniowej: (O(log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logarytmiczna</a:t>
            </a:r>
            <a:r>
              <a:rPr lang="en-US" sz="2400">
                <a:solidFill>
                  <a:srgbClr val="515151"/>
                </a:solidFill>
                <a:latin typeface="Arial"/>
                <a:ea typeface="Arial"/>
                <a:cs typeface="Arial"/>
                <a:sym typeface="Arial"/>
              </a:rPr>
              <a:t>, O(</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log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liniowo logarytmiczna</a:t>
            </a:r>
            <a:r>
              <a:rPr lang="en-US" sz="2400">
                <a:solidFill>
                  <a:srgbClr val="515151"/>
                </a:solidFill>
                <a:latin typeface="Arial"/>
                <a:ea typeface="Arial"/>
                <a:cs typeface="Arial"/>
                <a:sym typeface="Arial"/>
              </a:rPr>
              <a:t>, O(2</a:t>
            </a:r>
            <a:r>
              <a:rPr baseline="30000"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O(</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wykładnicza</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u="sng">
                <a:solidFill>
                  <a:srgbClr val="515151"/>
                </a:solidFill>
                <a:latin typeface="Arial"/>
                <a:ea typeface="Arial"/>
                <a:cs typeface="Arial"/>
                <a:sym typeface="Arial"/>
              </a:rPr>
              <a:t>Analogicznie wyglądają klasy złożoności pamięciowe.</a:t>
            </a:r>
            <a:endParaRPr sz="2400" u="sng">
              <a:solidFill>
                <a:srgbClr val="515151"/>
              </a:solidFill>
              <a:latin typeface="Arial"/>
              <a:ea typeface="Arial"/>
              <a:cs typeface="Arial"/>
              <a:sym typeface="Arial"/>
            </a:endParaRPr>
          </a:p>
          <a:p>
            <a:pPr indent="0" lvl="0" marL="0" rtl="0" algn="l">
              <a:spcBef>
                <a:spcPts val="1000"/>
              </a:spcBef>
              <a:spcAft>
                <a:spcPts val="0"/>
              </a:spcAft>
              <a:buNone/>
            </a:pPr>
            <a:r>
              <a:t/>
            </a:r>
            <a:endParaRPr sz="2400">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1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Klasy złożoności</a:t>
            </a:r>
            <a:endParaRPr sz="2900">
              <a:latin typeface="Arial"/>
              <a:ea typeface="Arial"/>
              <a:cs typeface="Arial"/>
              <a:sym typeface="Arial"/>
            </a:endParaRPr>
          </a:p>
        </p:txBody>
      </p:sp>
      <p:pic>
        <p:nvPicPr>
          <p:cNvPr id="1058" name="Google Shape;1058;p111"/>
          <p:cNvPicPr preferRelativeResize="0"/>
          <p:nvPr/>
        </p:nvPicPr>
        <p:blipFill>
          <a:blip r:embed="rId3">
            <a:alphaModFix/>
          </a:blip>
          <a:stretch>
            <a:fillRect/>
          </a:stretch>
        </p:blipFill>
        <p:spPr>
          <a:xfrm>
            <a:off x="152400" y="963011"/>
            <a:ext cx="11887198" cy="2969622"/>
          </a:xfrm>
          <a:prstGeom prst="rect">
            <a:avLst/>
          </a:prstGeom>
          <a:noFill/>
          <a:ln>
            <a:noFill/>
          </a:ln>
        </p:spPr>
      </p:pic>
      <p:pic>
        <p:nvPicPr>
          <p:cNvPr id="1059" name="Google Shape;1059;p111"/>
          <p:cNvPicPr preferRelativeResize="0"/>
          <p:nvPr/>
        </p:nvPicPr>
        <p:blipFill>
          <a:blip r:embed="rId4">
            <a:alphaModFix/>
          </a:blip>
          <a:stretch>
            <a:fillRect/>
          </a:stretch>
        </p:blipFill>
        <p:spPr>
          <a:xfrm>
            <a:off x="3650714" y="4023874"/>
            <a:ext cx="4890584" cy="2834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11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r>
              <a:rPr lang="en-US" sz="3600">
                <a:solidFill>
                  <a:schemeClr val="accent3"/>
                </a:solidFill>
                <a:latin typeface="Arial"/>
                <a:ea typeface="Arial"/>
                <a:cs typeface="Arial"/>
                <a:sym typeface="Arial"/>
              </a:rPr>
              <a:t> - pl.spoj.com</a:t>
            </a:r>
            <a:endParaRPr sz="2400">
              <a:solidFill>
                <a:schemeClr val="accent3"/>
              </a:solidFill>
              <a:latin typeface="Arial"/>
              <a:ea typeface="Arial"/>
              <a:cs typeface="Arial"/>
              <a:sym typeface="Arial"/>
            </a:endParaRPr>
          </a:p>
        </p:txBody>
      </p:sp>
      <p:sp>
        <p:nvSpPr>
          <p:cNvPr id="1065" name="Google Shape;1065;p112"/>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3"/>
              </a:rPr>
              <a:t>https://pl.spoj.com/problems/TEST/</a:t>
            </a:r>
            <a:endParaRPr sz="3600">
              <a:solidFill>
                <a:srgbClr val="009881"/>
              </a:solidFill>
              <a:latin typeface="Arial"/>
              <a:ea typeface="Arial"/>
              <a:cs typeface="Arial"/>
              <a:sym typeface="Arial"/>
            </a:endParaRPr>
          </a:p>
          <a:p>
            <a:pPr indent="0" lvl="0" marL="0" rtl="0" algn="l">
              <a:spcBef>
                <a:spcPts val="0"/>
              </a:spcBef>
              <a:spcAft>
                <a:spcPts val="0"/>
              </a:spcAft>
              <a:buNone/>
            </a:pPr>
            <a:r>
              <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4"/>
              </a:rPr>
              <a:t>https://pl.spoj.com/problems/PRIME_T/</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5"/>
              </a:rPr>
              <a:t>https://pl.spoj.com/problems/PA05_POT/</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6"/>
              </a:rPr>
              <a:t>https://pl.spoj.com/problems/PP0501A/</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7"/>
              </a:rPr>
              <a:t>https://pl.spoj.com/problems/FCTRL3/</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8"/>
              </a:rPr>
              <a:t>https://pl.spoj.com/problems/CALC/</a:t>
            </a:r>
            <a:endParaRPr sz="3600">
              <a:solidFill>
                <a:srgbClr val="009881"/>
              </a:solidFill>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2400" u="sng">
                <a:latin typeface="Arial"/>
                <a:ea typeface="Arial"/>
                <a:cs typeface="Arial"/>
                <a:sym typeface="Arial"/>
              </a:rPr>
              <a:t>Dla każdego z powyższych postaraj się ocenić klasę złożoności Twojego algorytmu!</a:t>
            </a:r>
            <a:endParaRPr sz="2400" u="sng">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pic>
        <p:nvPicPr>
          <p:cNvPr id="1070" name="Google Shape;1070;p113"/>
          <p:cNvPicPr preferRelativeResize="0"/>
          <p:nvPr/>
        </p:nvPicPr>
        <p:blipFill>
          <a:blip r:embed="rId3">
            <a:alphaModFix/>
          </a:blip>
          <a:stretch>
            <a:fillRect/>
          </a:stretch>
        </p:blipFill>
        <p:spPr>
          <a:xfrm>
            <a:off x="4607359" y="1940350"/>
            <a:ext cx="2977300" cy="29773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1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Arial"/>
                <a:ea typeface="Arial"/>
                <a:cs typeface="Arial"/>
                <a:sym typeface="Arial"/>
              </a:rPr>
              <a:t>Stosy i kolejki</a:t>
            </a:r>
            <a:r>
              <a:rPr lang="en-US" sz="3000">
                <a:latin typeface="Arial"/>
                <a:ea typeface="Arial"/>
                <a:cs typeface="Arial"/>
                <a:sym typeface="Arial"/>
              </a:rPr>
              <a:t> </a:t>
            </a:r>
            <a:endParaRPr sz="3000">
              <a:latin typeface="Arial"/>
              <a:ea typeface="Arial"/>
              <a:cs typeface="Arial"/>
              <a:sym typeface="Arial"/>
            </a:endParaRPr>
          </a:p>
        </p:txBody>
      </p:sp>
      <p:pic>
        <p:nvPicPr>
          <p:cNvPr id="1076" name="Google Shape;1076;p114"/>
          <p:cNvPicPr preferRelativeResize="0"/>
          <p:nvPr/>
        </p:nvPicPr>
        <p:blipFill>
          <a:blip r:embed="rId3">
            <a:alphaModFix/>
          </a:blip>
          <a:stretch>
            <a:fillRect/>
          </a:stretch>
        </p:blipFill>
        <p:spPr>
          <a:xfrm>
            <a:off x="2207642" y="2131450"/>
            <a:ext cx="3460632" cy="2294125"/>
          </a:xfrm>
          <a:prstGeom prst="rect">
            <a:avLst/>
          </a:prstGeom>
          <a:noFill/>
          <a:ln>
            <a:noFill/>
          </a:ln>
        </p:spPr>
      </p:pic>
      <p:pic>
        <p:nvPicPr>
          <p:cNvPr id="1077" name="Google Shape;1077;p114"/>
          <p:cNvPicPr preferRelativeResize="0"/>
          <p:nvPr/>
        </p:nvPicPr>
        <p:blipFill>
          <a:blip r:embed="rId4">
            <a:alphaModFix/>
          </a:blip>
          <a:stretch>
            <a:fillRect/>
          </a:stretch>
        </p:blipFill>
        <p:spPr>
          <a:xfrm>
            <a:off x="6355602" y="2131450"/>
            <a:ext cx="3615175" cy="2294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1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Operacje na stosie i kolejce</a:t>
            </a:r>
            <a:endParaRPr sz="2400">
              <a:solidFill>
                <a:schemeClr val="accent6"/>
              </a:solidFill>
              <a:latin typeface="Arial"/>
              <a:ea typeface="Arial"/>
              <a:cs typeface="Arial"/>
              <a:sym typeface="Arial"/>
            </a:endParaRPr>
          </a:p>
        </p:txBody>
      </p:sp>
      <p:sp>
        <p:nvSpPr>
          <p:cNvPr id="1083" name="Google Shape;1083;p115"/>
          <p:cNvSpPr txBox="1"/>
          <p:nvPr>
            <p:ph idx="4294967295" type="ctrTitle"/>
          </p:nvPr>
        </p:nvSpPr>
        <p:spPr>
          <a:xfrm>
            <a:off x="227600" y="963000"/>
            <a:ext cx="5882100" cy="33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stos (stack)</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odłożenie elementu </a:t>
            </a:r>
            <a:r>
              <a:rPr lang="en-US" sz="2400">
                <a:solidFill>
                  <a:srgbClr val="20999D"/>
                </a:solidFill>
                <a:latin typeface="Arial"/>
                <a:ea typeface="Arial"/>
                <a:cs typeface="Arial"/>
                <a:sym typeface="Arial"/>
              </a:rPr>
              <a:t>(push)</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zdjęcie elementu </a:t>
            </a:r>
            <a:r>
              <a:rPr lang="en-US" sz="2400">
                <a:solidFill>
                  <a:srgbClr val="20999D"/>
                </a:solidFill>
                <a:latin typeface="Arial"/>
                <a:ea typeface="Arial"/>
                <a:cs typeface="Arial"/>
                <a:sym typeface="Arial"/>
              </a:rPr>
              <a:t>(pop)</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podejrzenie wierzchniego elementu </a:t>
            </a:r>
            <a:r>
              <a:rPr lang="en-US" sz="2400">
                <a:solidFill>
                  <a:srgbClr val="20999D"/>
                </a:solidFill>
                <a:latin typeface="Arial"/>
                <a:ea typeface="Arial"/>
                <a:cs typeface="Arial"/>
                <a:sym typeface="Arial"/>
              </a:rPr>
              <a:t>(peek)</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sprawdzenie czy stos jest pusty</a:t>
            </a:r>
            <a:endParaRPr sz="2400">
              <a:solidFill>
                <a:srgbClr val="666666"/>
              </a:solidFill>
              <a:latin typeface="Arial"/>
              <a:ea typeface="Arial"/>
              <a:cs typeface="Arial"/>
              <a:sym typeface="Arial"/>
            </a:endParaRPr>
          </a:p>
        </p:txBody>
      </p:sp>
      <p:sp>
        <p:nvSpPr>
          <p:cNvPr id="1084" name="Google Shape;1084;p115"/>
          <p:cNvSpPr txBox="1"/>
          <p:nvPr>
            <p:ph idx="4294967295" type="ctrTitle"/>
          </p:nvPr>
        </p:nvSpPr>
        <p:spPr>
          <a:xfrm>
            <a:off x="6269925" y="963000"/>
            <a:ext cx="5882100" cy="33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kolejka jednokierunkowa (queue)</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zakolejkowanie elementu</a:t>
            </a:r>
            <a:br>
              <a:rPr lang="en-US" sz="2400">
                <a:solidFill>
                  <a:schemeClr val="dk2"/>
                </a:solidFill>
                <a:latin typeface="Arial"/>
                <a:ea typeface="Arial"/>
                <a:cs typeface="Arial"/>
                <a:sym typeface="Arial"/>
              </a:rPr>
            </a:br>
            <a:r>
              <a:rPr lang="en-US" sz="2400">
                <a:solidFill>
                  <a:srgbClr val="20999D"/>
                </a:solidFill>
                <a:latin typeface="Arial"/>
                <a:ea typeface="Arial"/>
                <a:cs typeface="Arial"/>
                <a:sym typeface="Arial"/>
              </a:rPr>
              <a:t>(enqueue / offer)</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usunięcie elementu z kolejki</a:t>
            </a:r>
            <a:br>
              <a:rPr lang="en-US" sz="2400">
                <a:solidFill>
                  <a:schemeClr val="dk2"/>
                </a:solidFill>
                <a:latin typeface="Arial"/>
                <a:ea typeface="Arial"/>
                <a:cs typeface="Arial"/>
                <a:sym typeface="Arial"/>
              </a:rPr>
            </a:br>
            <a:r>
              <a:rPr lang="en-US" sz="2400">
                <a:solidFill>
                  <a:srgbClr val="20999D"/>
                </a:solidFill>
                <a:latin typeface="Arial"/>
                <a:ea typeface="Arial"/>
                <a:cs typeface="Arial"/>
                <a:sym typeface="Arial"/>
              </a:rPr>
              <a:t>(dequeue / poll)</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podejrzenie elementu na początku kolejki </a:t>
            </a:r>
            <a:r>
              <a:rPr lang="en-US" sz="2400">
                <a:solidFill>
                  <a:srgbClr val="20999D"/>
                </a:solidFill>
                <a:latin typeface="Arial"/>
                <a:ea typeface="Arial"/>
                <a:cs typeface="Arial"/>
                <a:sym typeface="Arial"/>
              </a:rPr>
              <a:t>(peek)</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sprawdzenie czy kolejka jest pusta</a:t>
            </a:r>
            <a:br>
              <a:rPr lang="en-US" sz="3000">
                <a:solidFill>
                  <a:schemeClr val="dk2"/>
                </a:solidFill>
                <a:latin typeface="Arial"/>
                <a:ea typeface="Arial"/>
                <a:cs typeface="Arial"/>
                <a:sym typeface="Arial"/>
              </a:rPr>
            </a:br>
            <a:endParaRPr sz="2400">
              <a:solidFill>
                <a:srgbClr val="666666"/>
              </a:solidFill>
              <a:latin typeface="Arial"/>
              <a:ea typeface="Arial"/>
              <a:cs typeface="Arial"/>
              <a:sym typeface="Arial"/>
            </a:endParaRPr>
          </a:p>
        </p:txBody>
      </p:sp>
      <p:sp>
        <p:nvSpPr>
          <p:cNvPr id="1085" name="Google Shape;1085;p115"/>
          <p:cNvSpPr txBox="1"/>
          <p:nvPr>
            <p:ph idx="4294967295" type="ctrTitle"/>
          </p:nvPr>
        </p:nvSpPr>
        <p:spPr>
          <a:xfrm>
            <a:off x="227600" y="4534375"/>
            <a:ext cx="11924400" cy="19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kolejka dwukierunkowa (dequeue)</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pozwala dodawać i usuwać elementy z obu stron</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uogólnienie stosów i kolejek</a:t>
            </a:r>
            <a:br>
              <a:rPr lang="en-US" sz="3000">
                <a:solidFill>
                  <a:schemeClr val="dk2"/>
                </a:solidFill>
                <a:latin typeface="Arial"/>
                <a:ea typeface="Arial"/>
                <a:cs typeface="Arial"/>
                <a:sym typeface="Arial"/>
              </a:rPr>
            </a:br>
            <a:endParaRPr sz="2400">
              <a:solidFill>
                <a:srgbClr val="66666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1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LIFO vs FIFO - </a:t>
            </a:r>
            <a:r>
              <a:rPr lang="en-US" u="sng">
                <a:solidFill>
                  <a:schemeClr val="hlink"/>
                </a:solidFill>
                <a:latin typeface="Arial"/>
                <a:ea typeface="Arial"/>
                <a:cs typeface="Arial"/>
                <a:sym typeface="Arial"/>
                <a:hlinkClick r:id="rId3"/>
              </a:rPr>
              <a:t>https://visualgo.net/en/list</a:t>
            </a:r>
            <a:endParaRPr>
              <a:latin typeface="Arial"/>
              <a:ea typeface="Arial"/>
              <a:cs typeface="Arial"/>
              <a:sym typeface="Arial"/>
            </a:endParaRPr>
          </a:p>
        </p:txBody>
      </p:sp>
      <p:pic>
        <p:nvPicPr>
          <p:cNvPr id="1091" name="Google Shape;1091;p116"/>
          <p:cNvPicPr preferRelativeResize="0"/>
          <p:nvPr/>
        </p:nvPicPr>
        <p:blipFill>
          <a:blip r:embed="rId4">
            <a:alphaModFix/>
          </a:blip>
          <a:stretch>
            <a:fillRect/>
          </a:stretch>
        </p:blipFill>
        <p:spPr>
          <a:xfrm>
            <a:off x="766763" y="1290636"/>
            <a:ext cx="10658475" cy="4276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1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a:t>
            </a:r>
            <a:endParaRPr sz="2400">
              <a:solidFill>
                <a:schemeClr val="accent6"/>
              </a:solidFill>
              <a:latin typeface="Arial"/>
              <a:ea typeface="Arial"/>
              <a:cs typeface="Arial"/>
              <a:sym typeface="Arial"/>
            </a:endParaRPr>
          </a:p>
        </p:txBody>
      </p:sp>
      <p:sp>
        <p:nvSpPr>
          <p:cNvPr id="1097" name="Google Shape;1097;p117"/>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00"/>
                </a:solidFill>
                <a:latin typeface="Arial"/>
                <a:ea typeface="Arial"/>
                <a:cs typeface="Arial"/>
                <a:sym typeface="Arial"/>
              </a:rPr>
              <a:t>Stos jest strukturą liniowo uporządkowanych danych, gdzie:</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jedynie ostatni element, zwany wierzchołkiem, jest w</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danym momencie dostępny</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nowy element można dodać jedynie na wierzchołku stosu</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usunąć element można jedynie z wierzchołka stosu</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b="1" sz="3000">
              <a:solidFill>
                <a:schemeClr val="dk2"/>
              </a:solidFill>
              <a:latin typeface="Arial"/>
              <a:ea typeface="Arial"/>
              <a:cs typeface="Arial"/>
              <a:sym typeface="Arial"/>
            </a:endParaRPr>
          </a:p>
          <a:p>
            <a:pPr indent="0" lvl="0" marL="0" rtl="0" algn="l">
              <a:spcBef>
                <a:spcPts val="0"/>
              </a:spcBef>
              <a:spcAft>
                <a:spcPts val="0"/>
              </a:spcAft>
              <a:buNone/>
            </a:pPr>
            <a:r>
              <a:rPr b="1" lang="en-US" sz="3000" u="sng">
                <a:solidFill>
                  <a:schemeClr val="dk2"/>
                </a:solidFill>
                <a:latin typeface="Arial"/>
                <a:ea typeface="Arial"/>
                <a:cs typeface="Arial"/>
                <a:sym typeface="Arial"/>
              </a:rPr>
              <a:t>java.util.Stack</a:t>
            </a:r>
            <a:endParaRPr sz="3000" u="sng">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1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103" name="Google Shape;1103;p118"/>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104" name="Google Shape;1104;p118"/>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Dzielimy się na 5 grup</a:t>
            </a:r>
            <a:br>
              <a:rPr lang="en-US" sz="2200">
                <a:latin typeface="Arial"/>
                <a:ea typeface="Arial"/>
                <a:cs typeface="Arial"/>
                <a:sym typeface="Arial"/>
              </a:rPr>
            </a:br>
            <a:r>
              <a:rPr lang="en-US" sz="2200">
                <a:solidFill>
                  <a:srgbClr val="CC0000"/>
                </a:solidFill>
                <a:latin typeface="Arial"/>
                <a:ea typeface="Arial"/>
                <a:cs typeface="Arial"/>
                <a:sym typeface="Arial"/>
              </a:rPr>
              <a:t>1 - </a:t>
            </a:r>
            <a:r>
              <a:rPr lang="en-US" sz="2200">
                <a:solidFill>
                  <a:srgbClr val="CC0000"/>
                </a:solidFill>
                <a:latin typeface="Arial"/>
                <a:ea typeface="Arial"/>
                <a:cs typeface="Arial"/>
                <a:sym typeface="Arial"/>
              </a:rPr>
              <a:t>Alpha</a:t>
            </a:r>
            <a:endParaRPr sz="2200">
              <a:latin typeface="Arial"/>
              <a:ea typeface="Arial"/>
              <a:cs typeface="Arial"/>
              <a:sym typeface="Arial"/>
            </a:endParaRPr>
          </a:p>
          <a:p>
            <a:pPr indent="0" lvl="0" marL="0" rtl="0" algn="l">
              <a:spcBef>
                <a:spcPts val="0"/>
              </a:spcBef>
              <a:spcAft>
                <a:spcPts val="0"/>
              </a:spcAft>
              <a:buNone/>
            </a:pPr>
            <a:r>
              <a:rPr lang="en-US" sz="2200">
                <a:solidFill>
                  <a:srgbClr val="85BC20"/>
                </a:solidFill>
                <a:latin typeface="Arial"/>
                <a:ea typeface="Arial"/>
                <a:cs typeface="Arial"/>
                <a:sym typeface="Arial"/>
              </a:rPr>
              <a:t>2 - </a:t>
            </a:r>
            <a:r>
              <a:rPr lang="en-US" sz="2200">
                <a:solidFill>
                  <a:srgbClr val="85BC20"/>
                </a:solidFill>
                <a:latin typeface="Arial"/>
                <a:ea typeface="Arial"/>
                <a:cs typeface="Arial"/>
                <a:sym typeface="Arial"/>
              </a:rPr>
              <a:t>Beta</a:t>
            </a:r>
            <a:endParaRPr sz="2200">
              <a:latin typeface="Arial"/>
              <a:ea typeface="Arial"/>
              <a:cs typeface="Arial"/>
              <a:sym typeface="Arial"/>
            </a:endParaRPr>
          </a:p>
          <a:p>
            <a:pPr indent="0" lvl="0" marL="0" rtl="0" algn="l">
              <a:spcBef>
                <a:spcPts val="0"/>
              </a:spcBef>
              <a:spcAft>
                <a:spcPts val="0"/>
              </a:spcAft>
              <a:buNone/>
            </a:pPr>
            <a:r>
              <a:rPr lang="en-US" sz="2200">
                <a:solidFill>
                  <a:srgbClr val="20999D"/>
                </a:solidFill>
                <a:latin typeface="Arial"/>
                <a:ea typeface="Arial"/>
                <a:cs typeface="Arial"/>
                <a:sym typeface="Arial"/>
              </a:rPr>
              <a:t>3 - </a:t>
            </a:r>
            <a:r>
              <a:rPr lang="en-US" sz="2200">
                <a:solidFill>
                  <a:srgbClr val="20999D"/>
                </a:solidFill>
                <a:latin typeface="Arial"/>
                <a:ea typeface="Arial"/>
                <a:cs typeface="Arial"/>
                <a:sym typeface="Arial"/>
              </a:rPr>
              <a:t>Gamma</a:t>
            </a:r>
            <a:endParaRPr sz="2200">
              <a:latin typeface="Arial"/>
              <a:ea typeface="Arial"/>
              <a:cs typeface="Arial"/>
              <a:sym typeface="Arial"/>
            </a:endParaRPr>
          </a:p>
          <a:p>
            <a:pPr indent="0" lvl="0" marL="0" rtl="0" algn="l">
              <a:spcBef>
                <a:spcPts val="0"/>
              </a:spcBef>
              <a:spcAft>
                <a:spcPts val="0"/>
              </a:spcAft>
              <a:buNone/>
            </a:pPr>
            <a:r>
              <a:rPr lang="en-US" sz="2200">
                <a:solidFill>
                  <a:schemeClr val="accent2"/>
                </a:solidFill>
                <a:latin typeface="Arial"/>
                <a:ea typeface="Arial"/>
                <a:cs typeface="Arial"/>
                <a:sym typeface="Arial"/>
              </a:rPr>
              <a:t>4 - </a:t>
            </a:r>
            <a:r>
              <a:rPr lang="en-US" sz="2200">
                <a:solidFill>
                  <a:srgbClr val="ED7D31"/>
                </a:solidFill>
                <a:latin typeface="Arial"/>
                <a:ea typeface="Arial"/>
                <a:cs typeface="Arial"/>
                <a:sym typeface="Arial"/>
              </a:rPr>
              <a:t>Delta</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3D85C6"/>
                </a:solidFill>
                <a:latin typeface="Arial"/>
                <a:ea typeface="Arial"/>
                <a:cs typeface="Arial"/>
                <a:sym typeface="Arial"/>
              </a:rPr>
              <a:t>5 - Epsilon</a:t>
            </a:r>
            <a:endParaRPr sz="2200">
              <a:solidFill>
                <a:srgbClr val="3D85C6"/>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1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a:t>
            </a:r>
            <a:r>
              <a:rPr lang="en-US" u="sng">
                <a:solidFill>
                  <a:schemeClr val="hlink"/>
                </a:solidFill>
                <a:latin typeface="Arial"/>
                <a:ea typeface="Arial"/>
                <a:cs typeface="Arial"/>
                <a:sym typeface="Arial"/>
                <a:hlinkClick r:id="rId3"/>
              </a:rPr>
              <a:t>http://bit.ly/2E6E5DJ</a:t>
            </a:r>
            <a:endParaRPr sz="2400">
              <a:solidFill>
                <a:schemeClr val="accent6"/>
              </a:solidFill>
              <a:latin typeface="Arial"/>
              <a:ea typeface="Arial"/>
              <a:cs typeface="Arial"/>
              <a:sym typeface="Arial"/>
            </a:endParaRPr>
          </a:p>
        </p:txBody>
      </p:sp>
      <p:sp>
        <p:nvSpPr>
          <p:cNvPr id="1110" name="Google Shape;1110;p119"/>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2"/>
                </a:solidFill>
                <a:latin typeface="Arial"/>
                <a:ea typeface="Arial"/>
                <a:cs typeface="Arial"/>
                <a:sym typeface="Arial"/>
              </a:rPr>
              <a:t>A)</a:t>
            </a:r>
            <a:r>
              <a:rPr b="1" lang="en-US" sz="2200">
                <a:solidFill>
                  <a:srgbClr val="000000"/>
                </a:solidFill>
                <a:latin typeface="Arial"/>
                <a:ea typeface="Arial"/>
                <a:cs typeface="Arial"/>
                <a:sym typeface="Arial"/>
              </a:rPr>
              <a:t> Zaimplementuj stos jako klasę, która może przechowywać elementy zadeklarowanego typu. Dodaj i zaimplementuj metody push(), pop(), peek(), isEmpty(). Napisz testy (2++).</a:t>
            </a:r>
            <a:endParaRPr b="1" sz="2200">
              <a:solidFill>
                <a:srgbClr val="000000"/>
              </a:solidFill>
              <a:latin typeface="Arial"/>
              <a:ea typeface="Arial"/>
              <a:cs typeface="Arial"/>
              <a:sym typeface="Arial"/>
            </a:endParaRPr>
          </a:p>
          <a:p>
            <a:pPr indent="0" lvl="0" marL="0" rtl="0" algn="l">
              <a:spcBef>
                <a:spcPts val="0"/>
              </a:spcBef>
              <a:spcAft>
                <a:spcPts val="0"/>
              </a:spcAft>
              <a:buNone/>
            </a:pPr>
            <a:r>
              <a:t/>
            </a:r>
            <a:endParaRPr b="1"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CC0000"/>
                </a:solidFill>
                <a:latin typeface="Arial"/>
                <a:ea typeface="Arial"/>
                <a:cs typeface="Arial"/>
                <a:sym typeface="Arial"/>
              </a:rPr>
              <a:t>Alpha</a:t>
            </a:r>
            <a:r>
              <a:rPr lang="en-US" sz="2200">
                <a:latin typeface="Arial"/>
                <a:ea typeface="Arial"/>
                <a:cs typeface="Arial"/>
                <a:sym typeface="Arial"/>
              </a:rPr>
              <a:t>, </a:t>
            </a:r>
            <a:r>
              <a:rPr lang="en-US" sz="2200">
                <a:solidFill>
                  <a:srgbClr val="20999D"/>
                </a:solidFill>
                <a:latin typeface="Arial"/>
                <a:ea typeface="Arial"/>
                <a:cs typeface="Arial"/>
                <a:sym typeface="Arial"/>
              </a:rPr>
              <a:t>Gamma</a:t>
            </a:r>
            <a:r>
              <a:rPr lang="en-US" sz="2200">
                <a:latin typeface="Arial"/>
                <a:ea typeface="Arial"/>
                <a:cs typeface="Arial"/>
                <a:sym typeface="Arial"/>
              </a:rPr>
              <a:t>, </a:t>
            </a:r>
            <a:r>
              <a:rPr lang="en-US" sz="2200">
                <a:solidFill>
                  <a:srgbClr val="3D85C6"/>
                </a:solidFill>
                <a:latin typeface="Arial"/>
                <a:ea typeface="Arial"/>
                <a:cs typeface="Arial"/>
                <a:sym typeface="Arial"/>
              </a:rPr>
              <a:t>Epsilon</a:t>
            </a:r>
            <a:r>
              <a:rPr lang="en-US" sz="2200">
                <a:solidFill>
                  <a:srgbClr val="000000"/>
                </a:solidFill>
                <a:latin typeface="Arial"/>
                <a:ea typeface="Arial"/>
                <a:cs typeface="Arial"/>
                <a:sym typeface="Arial"/>
              </a:rPr>
              <a:t> -&gt; wykorzystując tablicę</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85BC20"/>
                </a:solidFill>
                <a:latin typeface="Arial"/>
                <a:ea typeface="Arial"/>
                <a:cs typeface="Arial"/>
                <a:sym typeface="Arial"/>
              </a:rPr>
              <a:t>Beta, </a:t>
            </a:r>
            <a:r>
              <a:rPr lang="en-US" sz="2200">
                <a:solidFill>
                  <a:schemeClr val="accent2"/>
                </a:solidFill>
                <a:latin typeface="Arial"/>
                <a:ea typeface="Arial"/>
                <a:cs typeface="Arial"/>
                <a:sym typeface="Arial"/>
              </a:rPr>
              <a:t>Delta</a:t>
            </a:r>
            <a:r>
              <a:rPr lang="en-US" sz="2200">
                <a:solidFill>
                  <a:srgbClr val="000000"/>
                </a:solidFill>
                <a:latin typeface="Arial"/>
                <a:ea typeface="Arial"/>
                <a:cs typeface="Arial"/>
                <a:sym typeface="Arial"/>
              </a:rPr>
              <a:t> -&gt; wersja obiektowa (bez tablic, kolekcji)</a:t>
            </a:r>
            <a:endParaRPr sz="2200">
              <a:solidFill>
                <a:srgbClr val="000000"/>
              </a:solidFill>
              <a:latin typeface="Arial"/>
              <a:ea typeface="Arial"/>
              <a:cs typeface="Arial"/>
              <a:sym typeface="Arial"/>
            </a:endParaRPr>
          </a:p>
          <a:p>
            <a:pPr indent="0" lvl="0" marL="0" rtl="0" algn="l">
              <a:spcBef>
                <a:spcPts val="0"/>
              </a:spcBef>
              <a:spcAft>
                <a:spcPts val="0"/>
              </a:spcAft>
              <a:buNone/>
            </a:pPr>
            <a:r>
              <a:t/>
            </a:r>
            <a:endParaRPr b="1" sz="2200">
              <a:solidFill>
                <a:srgbClr val="000000"/>
              </a:solidFill>
              <a:latin typeface="Arial"/>
              <a:ea typeface="Arial"/>
              <a:cs typeface="Arial"/>
              <a:sym typeface="Arial"/>
            </a:endParaRPr>
          </a:p>
          <a:p>
            <a:pPr indent="0" lvl="0" marL="0" rtl="0" algn="l">
              <a:spcBef>
                <a:spcPts val="0"/>
              </a:spcBef>
              <a:spcAft>
                <a:spcPts val="0"/>
              </a:spcAft>
              <a:buNone/>
            </a:pPr>
            <a:r>
              <a:rPr b="1" lang="en-US" sz="2200">
                <a:solidFill>
                  <a:schemeClr val="dk2"/>
                </a:solidFill>
                <a:latin typeface="Arial"/>
                <a:ea typeface="Arial"/>
                <a:cs typeface="Arial"/>
                <a:sym typeface="Arial"/>
              </a:rPr>
              <a:t>B)</a:t>
            </a:r>
            <a:r>
              <a:rPr b="1" lang="en-US" sz="2200">
                <a:solidFill>
                  <a:srgbClr val="000000"/>
                </a:solidFill>
                <a:latin typeface="Arial"/>
                <a:ea typeface="Arial"/>
                <a:cs typeface="Arial"/>
                <a:sym typeface="Arial"/>
              </a:rPr>
              <a:t> Napisz metodę, która jako parametry przyjmuje liczbę dziesiętną oraz podstawę systemu pozycyjnego, a następnie zwraca w formie tekstowej zapis liczby w wybranym systemie </a:t>
            </a:r>
            <a:r>
              <a:rPr b="1" lang="en-US" sz="2200">
                <a:solidFill>
                  <a:srgbClr val="888888"/>
                </a:solidFill>
                <a:latin typeface="Arial"/>
                <a:ea typeface="Arial"/>
                <a:cs typeface="Arial"/>
                <a:sym typeface="Arial"/>
              </a:rPr>
              <a:t>(</a:t>
            </a:r>
            <a:r>
              <a:rPr b="1" lang="en-US" sz="2200" u="sng">
                <a:solidFill>
                  <a:srgbClr val="888888"/>
                </a:solidFill>
                <a:latin typeface="Arial"/>
                <a:ea typeface="Arial"/>
                <a:cs typeface="Arial"/>
                <a:sym typeface="Arial"/>
              </a:rPr>
              <a:t>pseudokod dostępny jest na kolejnym slajdzie</a:t>
            </a:r>
            <a:r>
              <a:rPr b="1" lang="en-US" sz="2200">
                <a:solidFill>
                  <a:srgbClr val="888888"/>
                </a:solidFill>
                <a:latin typeface="Arial"/>
                <a:ea typeface="Arial"/>
                <a:cs typeface="Arial"/>
                <a:sym typeface="Arial"/>
              </a:rPr>
              <a:t>)</a:t>
            </a:r>
            <a:br>
              <a:rPr lang="en-US" sz="2200">
                <a:solidFill>
                  <a:srgbClr val="000000"/>
                </a:solidFill>
                <a:latin typeface="Arial"/>
                <a:ea typeface="Arial"/>
                <a:cs typeface="Arial"/>
                <a:sym typeface="Arial"/>
              </a:rPr>
            </a:b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u="sng">
                <a:solidFill>
                  <a:srgbClr val="000000"/>
                </a:solidFill>
                <a:latin typeface="Arial"/>
                <a:ea typeface="Arial"/>
                <a:cs typeface="Arial"/>
                <a:sym typeface="Arial"/>
              </a:rPr>
              <a:t>Wejście</a:t>
            </a:r>
            <a:r>
              <a:rPr lang="en-US" sz="2200">
                <a:solidFill>
                  <a:srgbClr val="000000"/>
                </a:solidFill>
                <a:latin typeface="Arial"/>
                <a:ea typeface="Arial"/>
                <a:cs typeface="Arial"/>
                <a:sym typeface="Arial"/>
              </a:rPr>
              <a:t>:</a:t>
            </a:r>
            <a:br>
              <a:rPr lang="en-US" sz="2200">
                <a:solidFill>
                  <a:srgbClr val="000000"/>
                </a:solidFill>
                <a:latin typeface="Arial"/>
                <a:ea typeface="Arial"/>
                <a:cs typeface="Arial"/>
                <a:sym typeface="Arial"/>
              </a:rPr>
            </a:br>
            <a:r>
              <a:rPr b="1" lang="en-US" sz="2200">
                <a:solidFill>
                  <a:srgbClr val="000000"/>
                </a:solidFill>
                <a:latin typeface="Arial"/>
                <a:ea typeface="Arial"/>
                <a:cs typeface="Arial"/>
                <a:sym typeface="Arial"/>
              </a:rPr>
              <a:t>L</a:t>
            </a:r>
            <a:r>
              <a:rPr lang="en-US" sz="2200">
                <a:solidFill>
                  <a:srgbClr val="000000"/>
                </a:solidFill>
                <a:latin typeface="Arial"/>
                <a:ea typeface="Arial"/>
                <a:cs typeface="Arial"/>
                <a:sym typeface="Arial"/>
              </a:rPr>
              <a:t> – wartość liczby; </a:t>
            </a:r>
            <a:r>
              <a:rPr b="1" lang="en-US" sz="2200">
                <a:solidFill>
                  <a:srgbClr val="000000"/>
                </a:solidFill>
                <a:latin typeface="Arial"/>
                <a:ea typeface="Arial"/>
                <a:cs typeface="Arial"/>
                <a:sym typeface="Arial"/>
              </a:rPr>
              <a:t>p</a:t>
            </a:r>
            <a:r>
              <a:rPr lang="en-US" sz="2200">
                <a:solidFill>
                  <a:srgbClr val="000000"/>
                </a:solidFill>
                <a:latin typeface="Arial"/>
                <a:ea typeface="Arial"/>
                <a:cs typeface="Arial"/>
                <a:sym typeface="Arial"/>
              </a:rPr>
              <a:t> – podstawa systemu docelowego</a:t>
            </a:r>
            <a:br>
              <a:rPr lang="en-US" sz="2200">
                <a:solidFill>
                  <a:srgbClr val="000000"/>
                </a:solidFill>
                <a:latin typeface="Arial"/>
                <a:ea typeface="Arial"/>
                <a:cs typeface="Arial"/>
                <a:sym typeface="Arial"/>
              </a:rPr>
            </a:br>
            <a:r>
              <a:rPr lang="en-US" sz="2200" u="sng">
                <a:solidFill>
                  <a:srgbClr val="000000"/>
                </a:solidFill>
                <a:latin typeface="Arial"/>
                <a:ea typeface="Arial"/>
                <a:cs typeface="Arial"/>
                <a:sym typeface="Arial"/>
              </a:rPr>
              <a:t>Wyjście</a:t>
            </a:r>
            <a:r>
              <a:rPr lang="en-US" sz="2200">
                <a:solidFill>
                  <a:srgbClr val="000000"/>
                </a:solidFill>
                <a:latin typeface="Arial"/>
                <a:ea typeface="Arial"/>
                <a:cs typeface="Arial"/>
                <a:sym typeface="Arial"/>
              </a:rPr>
              <a:t>:</a:t>
            </a:r>
            <a:br>
              <a:rPr lang="en-US" sz="2200">
                <a:solidFill>
                  <a:srgbClr val="000000"/>
                </a:solidFill>
                <a:latin typeface="Arial"/>
                <a:ea typeface="Arial"/>
                <a:cs typeface="Arial"/>
                <a:sym typeface="Arial"/>
              </a:rPr>
            </a:br>
            <a:r>
              <a:rPr lang="en-US" sz="2200">
                <a:solidFill>
                  <a:srgbClr val="85BC20"/>
                </a:solidFill>
                <a:latin typeface="Arial"/>
                <a:ea typeface="Arial"/>
                <a:cs typeface="Arial"/>
                <a:sym typeface="Arial"/>
              </a:rPr>
              <a:t>Liczba L w systemie p</a:t>
            </a:r>
            <a:endParaRPr sz="2200" u="sng">
              <a:solidFill>
                <a:srgbClr val="000000"/>
              </a:solidFill>
              <a:latin typeface="Arial"/>
              <a:ea typeface="Arial"/>
              <a:cs typeface="Arial"/>
              <a:sym typeface="Arial"/>
            </a:endParaRPr>
          </a:p>
        </p:txBody>
      </p:sp>
      <p:sp>
        <p:nvSpPr>
          <p:cNvPr id="1111" name="Google Shape;1111;p119"/>
          <p:cNvSpPr txBox="1"/>
          <p:nvPr/>
        </p:nvSpPr>
        <p:spPr>
          <a:xfrm>
            <a:off x="244050" y="6304800"/>
            <a:ext cx="11757600" cy="447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200" u="sng">
                <a:solidFill>
                  <a:schemeClr val="hlink"/>
                </a:solidFill>
                <a:hlinkClick r:id="rId4"/>
              </a:rPr>
              <a:t>https://pl.spoj.com/problems/STOS/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java.util.regex.*</a:t>
            </a:r>
            <a:endParaRPr sz="2400">
              <a:solidFill>
                <a:schemeClr val="accent6"/>
              </a:solidFill>
              <a:latin typeface="Arial"/>
              <a:ea typeface="Arial"/>
              <a:cs typeface="Arial"/>
              <a:sym typeface="Arial"/>
            </a:endParaRPr>
          </a:p>
        </p:txBody>
      </p:sp>
      <p:sp>
        <p:nvSpPr>
          <p:cNvPr id="346" name="Google Shape;346;p3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666666"/>
                </a:solidFill>
                <a:latin typeface="Arial"/>
                <a:ea typeface="Arial"/>
                <a:cs typeface="Arial"/>
                <a:sym typeface="Arial"/>
              </a:rPr>
              <a:t>java.util.regex.</a:t>
            </a:r>
            <a:r>
              <a:rPr lang="en-US" sz="3000">
                <a:solidFill>
                  <a:srgbClr val="42719B"/>
                </a:solidFill>
                <a:latin typeface="Arial"/>
                <a:ea typeface="Arial"/>
                <a:cs typeface="Arial"/>
                <a:sym typeface="Arial"/>
              </a:rPr>
              <a:t>Pattern</a:t>
            </a:r>
            <a:r>
              <a:rPr lang="en-US" sz="3000">
                <a:solidFill>
                  <a:srgbClr val="000000"/>
                </a:solidFill>
                <a:latin typeface="Arial"/>
                <a:ea typeface="Arial"/>
                <a:cs typeface="Arial"/>
                <a:sym typeface="Arial"/>
              </a:rPr>
              <a:t> - klasa odpowiedzialna za definiowanie wyrażeń</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java.util.regex.</a:t>
            </a:r>
            <a:r>
              <a:rPr lang="en-US" sz="3000">
                <a:solidFill>
                  <a:srgbClr val="42719B"/>
                </a:solidFill>
                <a:latin typeface="Arial"/>
                <a:ea typeface="Arial"/>
                <a:cs typeface="Arial"/>
                <a:sym typeface="Arial"/>
              </a:rPr>
              <a:t>Matcher</a:t>
            </a:r>
            <a:r>
              <a:rPr lang="en-US" sz="3000">
                <a:solidFill>
                  <a:srgbClr val="000000"/>
                </a:solidFill>
                <a:latin typeface="Arial"/>
                <a:ea typeface="Arial"/>
                <a:cs typeface="Arial"/>
                <a:sym typeface="Arial"/>
              </a:rPr>
              <a:t> - klasa odpowiedzialna za dopasowanie wzorca wyrażeń do tekstu</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String::</a:t>
            </a:r>
            <a:r>
              <a:rPr lang="en-US" sz="3000">
                <a:solidFill>
                  <a:srgbClr val="775973"/>
                </a:solidFill>
                <a:latin typeface="Arial"/>
                <a:ea typeface="Arial"/>
                <a:cs typeface="Arial"/>
                <a:sym typeface="Arial"/>
              </a:rPr>
              <a:t>matches</a:t>
            </a:r>
            <a:r>
              <a:rPr lang="en-US" sz="3000">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String::</a:t>
            </a:r>
            <a:r>
              <a:rPr lang="en-US" sz="3000">
                <a:solidFill>
                  <a:srgbClr val="775973"/>
                </a:solidFill>
                <a:latin typeface="Arial"/>
                <a:ea typeface="Arial"/>
                <a:cs typeface="Arial"/>
                <a:sym typeface="Arial"/>
              </a:rPr>
              <a:t>split</a:t>
            </a:r>
            <a:r>
              <a:rPr lang="en-US" sz="3000">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latin typeface="Arial"/>
                <a:ea typeface="Arial"/>
                <a:cs typeface="Arial"/>
                <a:sym typeface="Arial"/>
              </a:rPr>
              <a:t>)</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String::</a:t>
            </a:r>
            <a:r>
              <a:rPr lang="en-US" sz="3000">
                <a:solidFill>
                  <a:srgbClr val="775973"/>
                </a:solidFill>
                <a:latin typeface="Arial"/>
                <a:ea typeface="Arial"/>
                <a:cs typeface="Arial"/>
                <a:sym typeface="Arial"/>
              </a:rPr>
              <a:t>replaceAll</a:t>
            </a:r>
            <a:r>
              <a:rPr lang="en-US" sz="3000">
                <a:solidFill>
                  <a:srgbClr val="000000"/>
                </a:solidFill>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solidFill>
                  <a:srgbClr val="000000"/>
                </a:solidFill>
                <a:latin typeface="Arial"/>
                <a:ea typeface="Arial"/>
                <a:cs typeface="Arial"/>
                <a:sym typeface="Arial"/>
              </a:rPr>
              <a:t>, String replacement)</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String::</a:t>
            </a:r>
            <a:r>
              <a:rPr lang="en-US" sz="3000">
                <a:solidFill>
                  <a:srgbClr val="775973"/>
                </a:solidFill>
                <a:latin typeface="Arial"/>
                <a:ea typeface="Arial"/>
                <a:cs typeface="Arial"/>
                <a:sym typeface="Arial"/>
              </a:rPr>
              <a:t>replaceFirst</a:t>
            </a:r>
            <a:r>
              <a:rPr lang="en-US" sz="3000">
                <a:solidFill>
                  <a:srgbClr val="000000"/>
                </a:solidFill>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solidFill>
                  <a:srgbClr val="000000"/>
                </a:solidFill>
                <a:latin typeface="Arial"/>
                <a:ea typeface="Arial"/>
                <a:cs typeface="Arial"/>
                <a:sym typeface="Arial"/>
              </a:rPr>
              <a:t>, String replacement)</a:t>
            </a:r>
            <a:endParaRPr sz="3000">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2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pseudokod</a:t>
            </a:r>
            <a:endParaRPr sz="2400">
              <a:solidFill>
                <a:schemeClr val="accent6"/>
              </a:solidFill>
              <a:latin typeface="Arial"/>
              <a:ea typeface="Arial"/>
              <a:cs typeface="Arial"/>
              <a:sym typeface="Arial"/>
            </a:endParaRPr>
          </a:p>
        </p:txBody>
      </p:sp>
      <p:sp>
        <p:nvSpPr>
          <p:cNvPr id="1117" name="Google Shape;1117;p120"/>
          <p:cNvSpPr txBox="1"/>
          <p:nvPr>
            <p:ph idx="4294967295" type="ctrTitle"/>
          </p:nvPr>
        </p:nvSpPr>
        <p:spPr>
          <a:xfrm>
            <a:off x="2398500" y="1526850"/>
            <a:ext cx="7395000" cy="38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9881"/>
                </a:solidFill>
                <a:latin typeface="Arial"/>
                <a:ea typeface="Arial"/>
                <a:cs typeface="Arial"/>
                <a:sym typeface="Arial"/>
              </a:rPr>
              <a:t>K01:</a:t>
            </a:r>
            <a:r>
              <a:rPr lang="en-US" sz="3000">
                <a:solidFill>
                  <a:srgbClr val="000000"/>
                </a:solidFill>
                <a:latin typeface="Arial"/>
                <a:ea typeface="Arial"/>
                <a:cs typeface="Arial"/>
                <a:sym typeface="Arial"/>
              </a:rPr>
              <a:t> Utwórz pusty stos S</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K02:</a:t>
            </a:r>
            <a:r>
              <a:rPr lang="en-US" sz="3000">
                <a:solidFill>
                  <a:srgbClr val="000000"/>
                </a:solidFill>
                <a:latin typeface="Arial"/>
                <a:ea typeface="Arial"/>
                <a:cs typeface="Arial"/>
                <a:sym typeface="Arial"/>
              </a:rPr>
              <a:t> S.push(L mod 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K03:</a:t>
            </a:r>
            <a:r>
              <a:rPr lang="en-US" sz="3000">
                <a:solidFill>
                  <a:srgbClr val="000000"/>
                </a:solidFill>
                <a:latin typeface="Arial"/>
                <a:ea typeface="Arial"/>
                <a:cs typeface="Arial"/>
                <a:sym typeface="Arial"/>
              </a:rPr>
              <a:t> L = L div 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K04:</a:t>
            </a:r>
            <a:r>
              <a:rPr lang="en-US" sz="3000">
                <a:solidFill>
                  <a:srgbClr val="000000"/>
                </a:solidFill>
                <a:latin typeface="Arial"/>
                <a:ea typeface="Arial"/>
                <a:cs typeface="Arial"/>
                <a:sym typeface="Arial"/>
              </a:rPr>
              <a:t> Jeśli L &gt; 0 idź do </a:t>
            </a:r>
            <a:r>
              <a:rPr lang="en-US" sz="3000" u="sng">
                <a:solidFill>
                  <a:srgbClr val="000000"/>
                </a:solidFill>
                <a:latin typeface="Arial"/>
                <a:ea typeface="Arial"/>
                <a:cs typeface="Arial"/>
                <a:sym typeface="Arial"/>
              </a:rPr>
              <a:t>K02</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K05:</a:t>
            </a:r>
            <a:r>
              <a:rPr lang="en-US" sz="3000">
                <a:solidFill>
                  <a:srgbClr val="000000"/>
                </a:solidFill>
                <a:latin typeface="Arial"/>
                <a:ea typeface="Arial"/>
                <a:cs typeface="Arial"/>
                <a:sym typeface="Arial"/>
              </a:rPr>
              <a:t> Dopóki !S.empty() wykonuj </a:t>
            </a:r>
            <a:r>
              <a:rPr lang="en-US" sz="3000" u="sng">
                <a:solidFill>
                  <a:srgbClr val="000000"/>
                </a:solidFill>
                <a:latin typeface="Arial"/>
                <a:ea typeface="Arial"/>
                <a:cs typeface="Arial"/>
                <a:sym typeface="Arial"/>
              </a:rPr>
              <a:t>K06</a:t>
            </a:r>
            <a:r>
              <a:rPr lang="en-US" sz="3000">
                <a:solidFill>
                  <a:srgbClr val="000000"/>
                </a:solidFill>
                <a:latin typeface="Arial"/>
                <a:ea typeface="Arial"/>
                <a:cs typeface="Arial"/>
                <a:sym typeface="Arial"/>
              </a:rPr>
              <a:t> i </a:t>
            </a:r>
            <a:r>
              <a:rPr lang="en-US" sz="3000" u="sng">
                <a:solidFill>
                  <a:srgbClr val="000000"/>
                </a:solidFill>
                <a:latin typeface="Arial"/>
                <a:ea typeface="Arial"/>
                <a:cs typeface="Arial"/>
                <a:sym typeface="Arial"/>
              </a:rPr>
              <a:t>K07</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K06:</a:t>
            </a:r>
            <a:r>
              <a:rPr lang="en-US" sz="3000">
                <a:solidFill>
                  <a:srgbClr val="000000"/>
                </a:solidFill>
                <a:latin typeface="Arial"/>
                <a:ea typeface="Arial"/>
                <a:cs typeface="Arial"/>
                <a:sym typeface="Arial"/>
              </a:rPr>
              <a:t> 		S.peek() // wypisz cyfrę ze stosu</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K07:</a:t>
            </a:r>
            <a:r>
              <a:rPr lang="en-US" sz="3000">
                <a:solidFill>
                  <a:srgbClr val="000000"/>
                </a:solidFill>
                <a:latin typeface="Arial"/>
                <a:ea typeface="Arial"/>
                <a:cs typeface="Arial"/>
                <a:sym typeface="Arial"/>
              </a:rPr>
              <a:t>		S.pop()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K08:</a:t>
            </a:r>
            <a:r>
              <a:rPr lang="en-US" sz="3000">
                <a:solidFill>
                  <a:srgbClr val="000000"/>
                </a:solidFill>
                <a:latin typeface="Arial"/>
                <a:ea typeface="Arial"/>
                <a:cs typeface="Arial"/>
                <a:sym typeface="Arial"/>
              </a:rPr>
              <a:t>	Zakończ</a:t>
            </a:r>
            <a:br>
              <a:rPr lang="en-US" sz="3000">
                <a:solidFill>
                  <a:srgbClr val="000000"/>
                </a:solidFill>
                <a:latin typeface="Arial"/>
                <a:ea typeface="Arial"/>
                <a:cs typeface="Arial"/>
                <a:sym typeface="Arial"/>
              </a:rPr>
            </a:br>
            <a:endParaRPr sz="3000" u="sng">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2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testy</a:t>
            </a:r>
            <a:endParaRPr sz="2400">
              <a:solidFill>
                <a:schemeClr val="accent6"/>
              </a:solidFill>
              <a:latin typeface="Arial"/>
              <a:ea typeface="Arial"/>
              <a:cs typeface="Arial"/>
              <a:sym typeface="Arial"/>
            </a:endParaRPr>
          </a:p>
        </p:txBody>
      </p:sp>
      <p:sp>
        <p:nvSpPr>
          <p:cNvPr id="1123" name="Google Shape;1123;p121"/>
          <p:cNvSpPr txBox="1"/>
          <p:nvPr>
            <p:ph idx="4294967295" type="ctrTitle"/>
          </p:nvPr>
        </p:nvSpPr>
        <p:spPr>
          <a:xfrm>
            <a:off x="96250" y="1055025"/>
            <a:ext cx="12000900" cy="51033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push element to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push element to filled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delete element after popping</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receive element when peeking but not delete it</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return zero as size of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return correct size for non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a:t>
            </a:r>
            <a:br>
              <a:rPr lang="en-US" sz="3000">
                <a:solidFill>
                  <a:srgbClr val="000000"/>
                </a:solidFill>
                <a:latin typeface="Arial"/>
                <a:ea typeface="Arial"/>
                <a:cs typeface="Arial"/>
                <a:sym typeface="Arial"/>
              </a:rPr>
            </a:br>
            <a:endParaRPr sz="3000" u="sng">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2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Kolejka</a:t>
            </a:r>
            <a:endParaRPr sz="2400">
              <a:solidFill>
                <a:schemeClr val="accent6"/>
              </a:solidFill>
              <a:latin typeface="Arial"/>
              <a:ea typeface="Arial"/>
              <a:cs typeface="Arial"/>
              <a:sym typeface="Arial"/>
            </a:endParaRPr>
          </a:p>
        </p:txBody>
      </p:sp>
      <p:sp>
        <p:nvSpPr>
          <p:cNvPr id="1129" name="Google Shape;1129;p122"/>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java.util.</a:t>
            </a:r>
            <a:r>
              <a:rPr b="1" lang="en-US" sz="3000">
                <a:solidFill>
                  <a:schemeClr val="dk2"/>
                </a:solidFill>
                <a:latin typeface="Arial"/>
                <a:ea typeface="Arial"/>
                <a:cs typeface="Arial"/>
                <a:sym typeface="Arial"/>
              </a:rPr>
              <a:t>Queue</a:t>
            </a:r>
            <a:r>
              <a:rPr lang="en-US" sz="3000">
                <a:solidFill>
                  <a:srgbClr val="000000"/>
                </a:solidFill>
                <a:latin typeface="Arial"/>
                <a:ea typeface="Arial"/>
                <a:cs typeface="Arial"/>
                <a:sym typeface="Arial"/>
              </a:rPr>
              <a:t> - kolejki dzielą się na dwa typy – </a:t>
            </a:r>
            <a:r>
              <a:rPr b="1" lang="en-US" sz="3000">
                <a:solidFill>
                  <a:srgbClr val="000000"/>
                </a:solidFill>
                <a:latin typeface="Arial"/>
                <a:ea typeface="Arial"/>
                <a:cs typeface="Arial"/>
                <a:sym typeface="Arial"/>
              </a:rPr>
              <a:t>LIFO</a:t>
            </a:r>
            <a:r>
              <a:rPr lang="en-US" sz="3000">
                <a:solidFill>
                  <a:srgbClr val="000000"/>
                </a:solidFill>
                <a:latin typeface="Arial"/>
                <a:ea typeface="Arial"/>
                <a:cs typeface="Arial"/>
                <a:sym typeface="Arial"/>
              </a:rPr>
              <a:t> (last-in, first-out) oraz </a:t>
            </a:r>
            <a:r>
              <a:rPr b="1" lang="en-US" sz="3000">
                <a:solidFill>
                  <a:srgbClr val="000000"/>
                </a:solidFill>
                <a:latin typeface="Arial"/>
                <a:ea typeface="Arial"/>
                <a:cs typeface="Arial"/>
                <a:sym typeface="Arial"/>
              </a:rPr>
              <a:t>FIFO</a:t>
            </a:r>
            <a:r>
              <a:rPr lang="en-US" sz="3000">
                <a:solidFill>
                  <a:srgbClr val="000000"/>
                </a:solidFill>
                <a:latin typeface="Arial"/>
                <a:ea typeface="Arial"/>
                <a:cs typeface="Arial"/>
                <a:sym typeface="Arial"/>
              </a:rPr>
              <a:t> (first-in, first-out). Ideą kolejki jest przechowywanie obiektów do przetworzenia w określonej kolejności. Wyróżniamy głowę oraz ogon kolejki.</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LinkedList</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u="sng">
                <a:solidFill>
                  <a:schemeClr val="dk2"/>
                </a:solidFill>
                <a:latin typeface="Arial"/>
                <a:ea typeface="Arial"/>
                <a:cs typeface="Arial"/>
                <a:sym typeface="Arial"/>
              </a:rPr>
              <a:t>ArrayDeque</a:t>
            </a:r>
            <a:endParaRPr b="1" sz="2400" u="sng">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Przechowuje elementy w tablicy. Zapewnia dostęp FIFO oraz LIFO (poprzez ogon).</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PriorityQueue</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Nie pozwala na wartości </a:t>
            </a:r>
            <a:r>
              <a:rPr b="1" lang="en-US" sz="2400">
                <a:solidFill>
                  <a:srgbClr val="666666"/>
                </a:solidFill>
                <a:latin typeface="Arial"/>
                <a:ea typeface="Arial"/>
                <a:cs typeface="Arial"/>
                <a:sym typeface="Arial"/>
              </a:rPr>
              <a:t>null</a:t>
            </a:r>
            <a:r>
              <a:rPr lang="en-US" sz="2400">
                <a:solidFill>
                  <a:srgbClr val="666666"/>
                </a:solidFill>
                <a:latin typeface="Arial"/>
                <a:ea typeface="Arial"/>
                <a:cs typeface="Arial"/>
                <a:sym typeface="Arial"/>
              </a:rPr>
              <a:t>. Każdy element ma swój priorytet wykonania.</a:t>
            </a:r>
            <a:endParaRPr sz="2400">
              <a:solidFill>
                <a:srgbClr val="666666"/>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2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Złożoność czasowa operacji na ArrayDeque</a:t>
            </a:r>
            <a:endParaRPr sz="2400">
              <a:solidFill>
                <a:schemeClr val="accent6"/>
              </a:solidFill>
              <a:latin typeface="Arial"/>
              <a:ea typeface="Arial"/>
              <a:cs typeface="Arial"/>
              <a:sym typeface="Arial"/>
            </a:endParaRPr>
          </a:p>
        </p:txBody>
      </p:sp>
      <p:graphicFrame>
        <p:nvGraphicFramePr>
          <p:cNvPr id="1135" name="Google Shape;1135;p123"/>
          <p:cNvGraphicFramePr/>
          <p:nvPr/>
        </p:nvGraphicFramePr>
        <p:xfrm>
          <a:off x="25" y="963000"/>
          <a:ext cx="3000000" cy="3000000"/>
        </p:xfrm>
        <a:graphic>
          <a:graphicData uri="http://schemas.openxmlformats.org/drawingml/2006/table">
            <a:tbl>
              <a:tblPr>
                <a:noFill/>
                <a:tableStyleId>{2D05BD88-65BA-4500-8287-CDD2D59B8A48}</a:tableStyleId>
              </a:tblPr>
              <a:tblGrid>
                <a:gridCol w="1119025"/>
                <a:gridCol w="1300200"/>
                <a:gridCol w="3332625"/>
                <a:gridCol w="4159500"/>
                <a:gridCol w="2280675"/>
              </a:tblGrid>
              <a:tr h="531575">
                <a:tc gridSpan="4">
                  <a:txBody>
                    <a:bodyPr>
                      <a:noAutofit/>
                    </a:bodyPr>
                    <a:lstStyle/>
                    <a:p>
                      <a:pPr indent="0" lvl="0" marL="0" rtl="0" algn="ctr">
                        <a:lnSpc>
                          <a:spcPct val="115000"/>
                        </a:lnSpc>
                        <a:spcBef>
                          <a:spcPts val="0"/>
                        </a:spcBef>
                        <a:spcAft>
                          <a:spcPts val="0"/>
                        </a:spcAft>
                        <a:buNone/>
                      </a:pPr>
                      <a:r>
                        <a:rPr b="1" lang="en-US" sz="2000">
                          <a:solidFill>
                            <a:schemeClr val="accent4"/>
                          </a:solidFill>
                        </a:rPr>
                        <a:t>operacja</a:t>
                      </a:r>
                      <a:endParaRPr b="1" sz="20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9881"/>
                    </a:solidFill>
                  </a:tcPr>
                </a:tc>
                <a:tc hMerge="1"/>
                <a:tc hMerge="1"/>
                <a:tc hMerge="1"/>
                <a:tc rowSpan="2">
                  <a:txBody>
                    <a:bodyPr>
                      <a:noAutofit/>
                    </a:bodyPr>
                    <a:lstStyle/>
                    <a:p>
                      <a:pPr indent="0" lvl="0" marL="0" rtl="0" algn="ctr">
                        <a:lnSpc>
                          <a:spcPct val="115000"/>
                        </a:lnSpc>
                        <a:spcBef>
                          <a:spcPts val="0"/>
                        </a:spcBef>
                        <a:spcAft>
                          <a:spcPts val="0"/>
                        </a:spcAft>
                        <a:buNone/>
                      </a:pPr>
                      <a:r>
                        <a:rPr b="1" lang="en-US" sz="2000">
                          <a:solidFill>
                            <a:schemeClr val="accent4"/>
                          </a:solidFill>
                        </a:rPr>
                        <a:t>złożoność</a:t>
                      </a:r>
                      <a:endParaRPr b="1" sz="20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9881"/>
                    </a:solidFill>
                  </a:tcPr>
                </a:tc>
              </a:tr>
              <a:tr h="881575">
                <a:tc>
                  <a:txBody>
                    <a:bodyPr>
                      <a:noAutofit/>
                    </a:bodyPr>
                    <a:lstStyle/>
                    <a:p>
                      <a:pPr indent="0" lvl="0" marL="0" rtl="0" algn="ctr">
                        <a:lnSpc>
                          <a:spcPct val="115000"/>
                        </a:lnSpc>
                        <a:spcBef>
                          <a:spcPts val="0"/>
                        </a:spcBef>
                        <a:spcAft>
                          <a:spcPts val="0"/>
                        </a:spcAft>
                        <a:buNone/>
                      </a:pPr>
                      <a:r>
                        <a:rPr b="1" lang="en-US" sz="2000"/>
                        <a:t>stos</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kolejka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kolejka dwukierunkowa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lista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vMerge="1"/>
              </a:tr>
              <a:tr h="595950">
                <a:tc>
                  <a:txBody>
                    <a:bodyPr>
                      <a:noAutofit/>
                    </a:bodyPr>
                    <a:lstStyle/>
                    <a:p>
                      <a:pPr indent="0" lvl="0" marL="0" rtl="0" algn="ctr">
                        <a:lnSpc>
                          <a:spcPct val="115000"/>
                        </a:lnSpc>
                        <a:spcBef>
                          <a:spcPts val="0"/>
                        </a:spcBef>
                        <a:spcAft>
                          <a:spcPts val="0"/>
                        </a:spcAft>
                        <a:buNone/>
                      </a:pPr>
                      <a:r>
                        <a:rPr lang="en-US" sz="1800">
                          <a:solidFill>
                            <a:schemeClr val="accent4"/>
                          </a:solidFill>
                        </a:rPr>
                        <a:t>push</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offer</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offerFirst, offerLast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add, addFirst, addLast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81575">
                <a:tc>
                  <a:txBody>
                    <a:bodyPr>
                      <a:noAutofit/>
                    </a:bodyPr>
                    <a:lstStyle/>
                    <a:p>
                      <a:pPr indent="0" lvl="0" marL="0" rtl="0" algn="ctr">
                        <a:lnSpc>
                          <a:spcPct val="115000"/>
                        </a:lnSpc>
                        <a:spcBef>
                          <a:spcPts val="0"/>
                        </a:spcBef>
                        <a:spcAft>
                          <a:spcPts val="0"/>
                        </a:spcAft>
                        <a:buNone/>
                      </a:pPr>
                      <a:r>
                        <a:rPr lang="en-US" sz="1800">
                          <a:solidFill>
                            <a:schemeClr val="accent4"/>
                          </a:solidFill>
                        </a:rPr>
                        <a:t>pop</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poll</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pollFirst, pollLast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remove, removeFirst, removeLast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a:txBody>
                    <a:bodyPr>
                      <a:noAutofit/>
                    </a:bodyPr>
                    <a:lstStyle/>
                    <a:p>
                      <a:pPr indent="0" lvl="0" marL="0" rtl="0" algn="ctr">
                        <a:lnSpc>
                          <a:spcPct val="115000"/>
                        </a:lnSpc>
                        <a:spcBef>
                          <a:spcPts val="0"/>
                        </a:spcBef>
                        <a:spcAft>
                          <a:spcPts val="0"/>
                        </a:spcAft>
                        <a:buNone/>
                      </a:pPr>
                      <a:r>
                        <a:rPr lang="en-US" sz="1800">
                          <a:solidFill>
                            <a:schemeClr val="accent4"/>
                          </a:solidFill>
                        </a:rPr>
                        <a:t>peek</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peek</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peekFirst, peekLast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getFirst, getLast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size</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contains</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a:t>
                      </a:r>
                      <a:r>
                        <a:rPr i="1" lang="en-US" sz="1800">
                          <a:solidFill>
                            <a:srgbClr val="C00000"/>
                          </a:solidFill>
                        </a:rPr>
                        <a:t>n</a:t>
                      </a:r>
                      <a:r>
                        <a:rPr lang="en-US" sz="1800">
                          <a:solidFill>
                            <a:srgbClr val="C00000"/>
                          </a:solidFill>
                        </a:rPr>
                        <a:t>)</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clear</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a:t>
                      </a:r>
                      <a:r>
                        <a:rPr i="1" lang="en-US" sz="1800">
                          <a:solidFill>
                            <a:srgbClr val="C00000"/>
                          </a:solidFill>
                        </a:rPr>
                        <a:t>n</a:t>
                      </a:r>
                      <a:r>
                        <a:rPr lang="en-US" sz="1800">
                          <a:solidFill>
                            <a:srgbClr val="C00000"/>
                          </a:solidFill>
                        </a:rPr>
                        <a:t>)</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12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2400">
              <a:solidFill>
                <a:schemeClr val="accent6"/>
              </a:solidFill>
              <a:latin typeface="Arial"/>
              <a:ea typeface="Arial"/>
              <a:cs typeface="Arial"/>
              <a:sym typeface="Arial"/>
            </a:endParaRPr>
          </a:p>
        </p:txBody>
      </p:sp>
      <p:sp>
        <p:nvSpPr>
          <p:cNvPr id="1141" name="Google Shape;1141;p124"/>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Zaimplementuj klasę kolejki na podstawie klasy stos. Zmień implementację metod push(), pop(), peek(), isEmpty(). Utwórz interfejsy będące API każdej z klas. Napisz testy jednostkowe.</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pozwalającą sprawdzić podany ciąg znaków zawierający nawiasy okrągłe: "(", ")". Metoda powinna zwrócić </a:t>
            </a:r>
            <a:r>
              <a:rPr lang="en-US" sz="2200" u="sng">
                <a:latin typeface="Arial"/>
                <a:ea typeface="Arial"/>
                <a:cs typeface="Arial"/>
                <a:sym typeface="Arial"/>
              </a:rPr>
              <a:t>true</a:t>
            </a:r>
            <a:r>
              <a:rPr lang="en-US" sz="2200">
                <a:latin typeface="Arial"/>
                <a:ea typeface="Arial"/>
                <a:cs typeface="Arial"/>
                <a:sym typeface="Arial"/>
              </a:rPr>
              <a:t> jeśli nawiasy są prawidłowo zagnieżdżone. Np. dla "(())" zwraca true, ale dla "())(" zwraca false. Inne znaki są ignorowane. Wykorzystaj testy do sprawdzenia swojego kodu. </a:t>
            </a:r>
            <a:r>
              <a:rPr lang="en-US" sz="2200" u="sng">
                <a:latin typeface="Arial"/>
                <a:ea typeface="Arial"/>
                <a:cs typeface="Arial"/>
                <a:sym typeface="Arial"/>
              </a:rPr>
              <a:t>Uwaga</a:t>
            </a:r>
            <a:r>
              <a:rPr lang="en-US" sz="2200">
                <a:latin typeface="Arial"/>
                <a:ea typeface="Arial"/>
                <a:cs typeface="Arial"/>
                <a:sym typeface="Arial"/>
              </a:rPr>
              <a:t>: stos, czy kolejka? </a:t>
            </a:r>
            <a:r>
              <a:rPr b="1" lang="en-US" sz="2200">
                <a:solidFill>
                  <a:srgbClr val="515151"/>
                </a:solidFill>
                <a:latin typeface="Arial"/>
                <a:ea typeface="Arial"/>
                <a:cs typeface="Arial"/>
                <a:sym typeface="Arial"/>
              </a:rPr>
              <a:t>Napisz pseudokod w 1 kolejności.</a:t>
            </a:r>
            <a:endParaRPr b="1" sz="2200">
              <a:solidFill>
                <a:srgbClr val="515151"/>
              </a:solidFill>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Rozszerz implementację kolejki i spraw by ta była dwukierunkowa. Dodaj do swojej implementacji odpowiednie metody.</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a:t>
            </a:r>
            <a:r>
              <a:rPr lang="en-US" sz="2200">
                <a:latin typeface="Arial"/>
                <a:ea typeface="Arial"/>
                <a:cs typeface="Arial"/>
                <a:sym typeface="Arial"/>
              </a:rPr>
              <a:t>Zaimplementuj na swoim stosie kalkulator zachowujący kolejność działań dla: +, -, *, / (StringTokenizer, postfix notation) - </a:t>
            </a:r>
            <a:r>
              <a:rPr lang="en-US" sz="2200" u="sng">
                <a:solidFill>
                  <a:schemeClr val="hlink"/>
                </a:solidFill>
                <a:latin typeface="Arial"/>
                <a:ea typeface="Arial"/>
                <a:cs typeface="Arial"/>
                <a:sym typeface="Arial"/>
                <a:hlinkClick r:id="rId3"/>
              </a:rPr>
              <a:t>https://pl.wikipedia.org/wiki/Odwrotna_notacja_polska</a:t>
            </a:r>
            <a:endParaRPr sz="2200">
              <a:latin typeface="Arial"/>
              <a:ea typeface="Arial"/>
              <a:cs typeface="Arial"/>
              <a:sym typeface="Arial"/>
            </a:endParaRPr>
          </a:p>
        </p:txBody>
      </p:sp>
      <p:sp>
        <p:nvSpPr>
          <p:cNvPr id="1142" name="Google Shape;1142;p12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2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#4</a:t>
            </a:r>
            <a:endParaRPr>
              <a:latin typeface="Arial"/>
              <a:ea typeface="Arial"/>
              <a:cs typeface="Arial"/>
              <a:sym typeface="Arial"/>
            </a:endParaRPr>
          </a:p>
        </p:txBody>
      </p:sp>
      <p:sp>
        <p:nvSpPr>
          <p:cNvPr id="1148" name="Google Shape;1148;p125"/>
          <p:cNvSpPr txBox="1"/>
          <p:nvPr>
            <p:ph idx="1" type="body"/>
          </p:nvPr>
        </p:nvSpPr>
        <p:spPr>
          <a:xfrm>
            <a:off x="1962637" y="21779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2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154" name="Google Shape;1154;p126"/>
          <p:cNvSpPr txBox="1"/>
          <p:nvPr>
            <p:ph idx="4294967295" type="ctrTitle"/>
          </p:nvPr>
        </p:nvSpPr>
        <p:spPr>
          <a:xfrm>
            <a:off x="1406950" y="1150750"/>
            <a:ext cx="9144000" cy="49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chemeClr val="accent5"/>
                </a:solidFill>
                <a:latin typeface="Arial"/>
                <a:ea typeface="Arial"/>
                <a:cs typeface="Arial"/>
                <a:sym typeface="Arial"/>
              </a:rPr>
              <a:t>09:00</a:t>
            </a:r>
            <a:r>
              <a:rPr lang="en-US" sz="3000">
                <a:latin typeface="Arial"/>
                <a:ea typeface="Arial"/>
                <a:cs typeface="Arial"/>
                <a:sym typeface="Arial"/>
              </a:rPr>
              <a:t> - powtórka</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09:30</a:t>
            </a:r>
            <a:r>
              <a:rPr lang="en-US" sz="3000">
                <a:latin typeface="Arial"/>
                <a:ea typeface="Arial"/>
                <a:cs typeface="Arial"/>
                <a:sym typeface="Arial"/>
              </a:rPr>
              <a:t> - kolekcja </a:t>
            </a:r>
            <a:r>
              <a:rPr b="1" lang="en-US" sz="3000">
                <a:latin typeface="Arial"/>
                <a:ea typeface="Arial"/>
                <a:cs typeface="Arial"/>
                <a:sym typeface="Arial"/>
              </a:rPr>
              <a:t>Set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10:30</a:t>
            </a:r>
            <a:r>
              <a:rPr lang="en-US" sz="3000">
                <a:solidFill>
                  <a:schemeClr val="accent5"/>
                </a:solidFill>
                <a:latin typeface="Arial"/>
                <a:ea typeface="Arial"/>
                <a:cs typeface="Arial"/>
                <a:sym typeface="Arial"/>
              </a:rPr>
              <a:t> </a:t>
            </a:r>
            <a:r>
              <a:rPr lang="en-US" sz="3000">
                <a:latin typeface="Arial"/>
                <a:ea typeface="Arial"/>
                <a:cs typeface="Arial"/>
                <a:sym typeface="Arial"/>
              </a:rPr>
              <a:t>- </a:t>
            </a:r>
            <a:r>
              <a:rPr lang="en-US" sz="3000" u="sng">
                <a:latin typeface="Arial"/>
                <a:ea typeface="Arial"/>
                <a:cs typeface="Arial"/>
                <a:sym typeface="Arial"/>
              </a:rPr>
              <a:t>przerwa krótka</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10:40</a:t>
            </a:r>
            <a:r>
              <a:rPr lang="en-US" sz="3000">
                <a:latin typeface="Arial"/>
                <a:ea typeface="Arial"/>
                <a:cs typeface="Arial"/>
                <a:sym typeface="Arial"/>
              </a:rPr>
              <a:t> - kolekcja </a:t>
            </a:r>
            <a:r>
              <a:rPr b="1" lang="en-US" sz="3000">
                <a:latin typeface="Arial"/>
                <a:ea typeface="Arial"/>
                <a:cs typeface="Arial"/>
                <a:sym typeface="Arial"/>
              </a:rPr>
              <a:t>Set</a:t>
            </a:r>
            <a:r>
              <a:rPr lang="en-US" sz="3000">
                <a:latin typeface="Arial"/>
                <a:ea typeface="Arial"/>
                <a:cs typeface="Arial"/>
                <a:sym typeface="Arial"/>
              </a:rPr>
              <a:t> cd.</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11:20</a:t>
            </a:r>
            <a:r>
              <a:rPr lang="en-US" sz="3000">
                <a:latin typeface="Arial"/>
                <a:ea typeface="Arial"/>
                <a:cs typeface="Arial"/>
                <a:sym typeface="Arial"/>
              </a:rPr>
              <a:t> - klasy wewnętrzne i iteratory</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12:40 </a:t>
            </a:r>
            <a:r>
              <a:rPr lang="en-US" sz="3000">
                <a:latin typeface="Arial"/>
                <a:ea typeface="Arial"/>
                <a:cs typeface="Arial"/>
                <a:sym typeface="Arial"/>
              </a:rPr>
              <a:t>- </a:t>
            </a:r>
            <a:r>
              <a:rPr lang="en-US" sz="3000" u="sng">
                <a:latin typeface="Arial"/>
                <a:ea typeface="Arial"/>
                <a:cs typeface="Arial"/>
                <a:sym typeface="Arial"/>
              </a:rPr>
              <a:t>przerwa długa</a:t>
            </a:r>
            <a:endParaRPr sz="30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13:00</a:t>
            </a:r>
            <a:r>
              <a:rPr lang="en-US" sz="3000">
                <a:latin typeface="Arial"/>
                <a:ea typeface="Arial"/>
                <a:cs typeface="Arial"/>
                <a:sym typeface="Arial"/>
              </a:rPr>
              <a:t> - kolekcja </a:t>
            </a:r>
            <a:r>
              <a:rPr b="1" lang="en-US" sz="3000">
                <a:latin typeface="Arial"/>
                <a:ea typeface="Arial"/>
                <a:cs typeface="Arial"/>
                <a:sym typeface="Arial"/>
              </a:rPr>
              <a:t>Map</a:t>
            </a:r>
            <a:endParaRPr b="1"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14:30</a:t>
            </a:r>
            <a:r>
              <a:rPr lang="en-US" sz="3000">
                <a:latin typeface="Arial"/>
                <a:ea typeface="Arial"/>
                <a:cs typeface="Arial"/>
                <a:sym typeface="Arial"/>
              </a:rPr>
              <a:t> - </a:t>
            </a:r>
            <a:r>
              <a:rPr lang="en-US" sz="3000" u="sng">
                <a:latin typeface="Arial"/>
                <a:ea typeface="Arial"/>
                <a:cs typeface="Arial"/>
                <a:sym typeface="Arial"/>
              </a:rPr>
              <a:t>przerwa krótka</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5"/>
                </a:solidFill>
                <a:latin typeface="Arial"/>
                <a:ea typeface="Arial"/>
                <a:cs typeface="Arial"/>
                <a:sym typeface="Arial"/>
              </a:rPr>
              <a:t>14:40</a:t>
            </a:r>
            <a:r>
              <a:rPr lang="en-US" sz="3000">
                <a:solidFill>
                  <a:schemeClr val="accent5"/>
                </a:solidFill>
                <a:latin typeface="Arial"/>
                <a:ea typeface="Arial"/>
                <a:cs typeface="Arial"/>
                <a:sym typeface="Arial"/>
              </a:rPr>
              <a:t> </a:t>
            </a:r>
            <a:r>
              <a:rPr lang="en-US" sz="3000">
                <a:latin typeface="Arial"/>
                <a:ea typeface="Arial"/>
                <a:cs typeface="Arial"/>
                <a:sym typeface="Arial"/>
              </a:rPr>
              <a:t>- logi aplikacji (</a:t>
            </a:r>
            <a:r>
              <a:rPr b="1" lang="en-US" sz="3000">
                <a:latin typeface="Arial"/>
                <a:ea typeface="Arial"/>
                <a:cs typeface="Arial"/>
                <a:sym typeface="Arial"/>
              </a:rPr>
              <a:t>slf4j</a:t>
            </a:r>
            <a:r>
              <a:rPr lang="en-US" sz="3000">
                <a:latin typeface="Arial"/>
                <a:ea typeface="Arial"/>
                <a:cs typeface="Arial"/>
                <a:sym typeface="Arial"/>
              </a:rPr>
              <a:t> + </a:t>
            </a:r>
            <a:r>
              <a:rPr b="1" lang="en-US" sz="3000">
                <a:latin typeface="Arial"/>
                <a:ea typeface="Arial"/>
                <a:cs typeface="Arial"/>
                <a:sym typeface="Arial"/>
              </a:rPr>
              <a:t>logback</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3000">
                <a:solidFill>
                  <a:schemeClr val="accent2"/>
                </a:solidFill>
                <a:latin typeface="Arial"/>
                <a:ea typeface="Arial"/>
                <a:cs typeface="Arial"/>
                <a:sym typeface="Arial"/>
              </a:rPr>
              <a:t>16:00 </a:t>
            </a:r>
            <a:r>
              <a:rPr lang="en-US" sz="3000">
                <a:latin typeface="Arial"/>
                <a:ea typeface="Arial"/>
                <a:cs typeface="Arial"/>
                <a:sym typeface="Arial"/>
              </a:rPr>
              <a:t>- </a:t>
            </a:r>
            <a:r>
              <a:rPr lang="en-US" sz="3000" u="sng">
                <a:latin typeface="Arial"/>
                <a:ea typeface="Arial"/>
                <a:cs typeface="Arial"/>
                <a:sym typeface="Arial"/>
              </a:rPr>
              <a:t>koniec zajęć :)</a:t>
            </a:r>
            <a:endParaRPr sz="3000" u="sng">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2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Set &amp; Map</a:t>
            </a:r>
            <a:endParaRPr b="1" sz="3000">
              <a:latin typeface="Arial"/>
              <a:ea typeface="Arial"/>
              <a:cs typeface="Arial"/>
              <a:sym typeface="Arial"/>
            </a:endParaRPr>
          </a:p>
        </p:txBody>
      </p:sp>
      <p:sp>
        <p:nvSpPr>
          <p:cNvPr id="1160" name="Google Shape;1160;p12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12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java.util.Set</a:t>
            </a:r>
            <a:endParaRPr>
              <a:latin typeface="Arial"/>
              <a:ea typeface="Arial"/>
              <a:cs typeface="Arial"/>
              <a:sym typeface="Arial"/>
            </a:endParaRPr>
          </a:p>
        </p:txBody>
      </p:sp>
      <p:sp>
        <p:nvSpPr>
          <p:cNvPr id="1166" name="Google Shape;1166;p128"/>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Set</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kolekcja danych, w której elementy nie mogą się powtarzać. Może zawierać co najwyżej jeden element o wartości null. Elementy w kolekcji są nieuporządkowane (jest jeden wyjątek - </a:t>
            </a:r>
            <a:r>
              <a:rPr b="1" lang="en-US" sz="2000">
                <a:latin typeface="Arial"/>
                <a:ea typeface="Arial"/>
                <a:cs typeface="Arial"/>
                <a:sym typeface="Arial"/>
              </a:rPr>
              <a:t>TreeSet</a:t>
            </a:r>
            <a:r>
              <a:rPr lang="en-US" sz="2000">
                <a:latin typeface="Arial"/>
                <a:ea typeface="Arial"/>
                <a:cs typeface="Arial"/>
                <a:sym typeface="Arial"/>
              </a:rPr>
              <a:t>!), nie można ich pobrać za pomocą indeksu.</a:t>
            </a:r>
            <a:endParaRPr sz="2000">
              <a:latin typeface="Arial"/>
              <a:ea typeface="Arial"/>
              <a:cs typeface="Arial"/>
              <a:sym typeface="Arial"/>
            </a:endParaRPr>
          </a:p>
        </p:txBody>
      </p:sp>
      <p:sp>
        <p:nvSpPr>
          <p:cNvPr id="1167" name="Google Shape;1167;p128"/>
          <p:cNvSpPr txBox="1"/>
          <p:nvPr/>
        </p:nvSpPr>
        <p:spPr>
          <a:xfrm>
            <a:off x="97550" y="2751000"/>
            <a:ext cx="66630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O tym czy dwa obiekty są takie same decyduje: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w przypadku </a:t>
            </a:r>
            <a:r>
              <a:rPr b="1" lang="en-US" sz="2400">
                <a:solidFill>
                  <a:schemeClr val="accent5"/>
                </a:solidFill>
              </a:rPr>
              <a:t>HashSet </a:t>
            </a:r>
            <a:r>
              <a:rPr lang="en-US" sz="2400"/>
              <a:t>i </a:t>
            </a:r>
            <a:r>
              <a:rPr b="1" lang="en-US" sz="2400">
                <a:solidFill>
                  <a:schemeClr val="accent5"/>
                </a:solidFill>
              </a:rPr>
              <a:t>LinkedHashSet </a:t>
            </a:r>
            <a:r>
              <a:rPr lang="en-US" sz="2400"/>
              <a:t>metoda </a:t>
            </a:r>
            <a:r>
              <a:rPr b="1" i="1" lang="en-US" sz="2400"/>
              <a:t>equals()</a:t>
            </a:r>
            <a:endParaRPr b="1" i="1" sz="2400"/>
          </a:p>
          <a:p>
            <a:pPr indent="0" lvl="0" marL="457200" rtl="0" algn="l">
              <a:spcBef>
                <a:spcPts val="0"/>
              </a:spcBef>
              <a:spcAft>
                <a:spcPts val="0"/>
              </a:spcAft>
              <a:buNone/>
            </a:pPr>
            <a:r>
              <a:t/>
            </a:r>
            <a:endParaRPr b="1" i="1" sz="2400"/>
          </a:p>
          <a:p>
            <a:pPr indent="-381000" lvl="0" marL="457200" rtl="0" algn="l">
              <a:spcBef>
                <a:spcPts val="0"/>
              </a:spcBef>
              <a:spcAft>
                <a:spcPts val="0"/>
              </a:spcAft>
              <a:buSzPts val="2400"/>
              <a:buChar char="●"/>
            </a:pPr>
            <a:r>
              <a:rPr lang="en-US" sz="2400"/>
              <a:t>w przypadku </a:t>
            </a:r>
            <a:r>
              <a:rPr b="1" lang="en-US" sz="2400">
                <a:solidFill>
                  <a:schemeClr val="accent5"/>
                </a:solidFill>
              </a:rPr>
              <a:t>TreeSet </a:t>
            </a:r>
            <a:r>
              <a:rPr lang="en-US" sz="2400"/>
              <a:t>metoda </a:t>
            </a:r>
            <a:r>
              <a:rPr b="1" i="1" lang="en-US" sz="2400"/>
              <a:t>compareTo()</a:t>
            </a:r>
            <a:r>
              <a:rPr lang="en-US" sz="2400"/>
              <a:t>/</a:t>
            </a:r>
            <a:r>
              <a:rPr b="1" i="1" lang="en-US" sz="2400"/>
              <a:t>compare()</a:t>
            </a:r>
            <a:endParaRPr b="1" i="1" sz="2400"/>
          </a:p>
        </p:txBody>
      </p:sp>
      <p:sp>
        <p:nvSpPr>
          <p:cNvPr id="1168" name="Google Shape;1168;p128"/>
          <p:cNvSpPr txBox="1"/>
          <p:nvPr/>
        </p:nvSpPr>
        <p:spPr>
          <a:xfrm>
            <a:off x="8592675" y="26338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70AD47"/>
                </a:solidFill>
              </a:rPr>
              <a:t>Set</a:t>
            </a:r>
            <a:endParaRPr b="1" sz="2400">
              <a:solidFill>
                <a:srgbClr val="70AD47"/>
              </a:solidFill>
            </a:endParaRPr>
          </a:p>
        </p:txBody>
      </p:sp>
      <p:sp>
        <p:nvSpPr>
          <p:cNvPr id="1169" name="Google Shape;1169;p128"/>
          <p:cNvSpPr txBox="1"/>
          <p:nvPr/>
        </p:nvSpPr>
        <p:spPr>
          <a:xfrm>
            <a:off x="73268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HashSet</a:t>
            </a:r>
            <a:endParaRPr b="1" sz="2400">
              <a:solidFill>
                <a:srgbClr val="4472C4"/>
              </a:solidFill>
            </a:endParaRPr>
          </a:p>
        </p:txBody>
      </p:sp>
      <p:sp>
        <p:nvSpPr>
          <p:cNvPr id="1170" name="Google Shape;1170;p128"/>
          <p:cNvSpPr txBox="1"/>
          <p:nvPr/>
        </p:nvSpPr>
        <p:spPr>
          <a:xfrm>
            <a:off x="97814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TreeSet</a:t>
            </a:r>
            <a:endParaRPr b="1" sz="2400">
              <a:solidFill>
                <a:srgbClr val="4472C4"/>
              </a:solidFill>
            </a:endParaRPr>
          </a:p>
        </p:txBody>
      </p:sp>
      <p:cxnSp>
        <p:nvCxnSpPr>
          <p:cNvPr id="1171" name="Google Shape;1171;p128"/>
          <p:cNvCxnSpPr>
            <a:stCxn id="1168" idx="2"/>
            <a:endCxn id="1169" idx="0"/>
          </p:cNvCxnSpPr>
          <p:nvPr/>
        </p:nvCxnSpPr>
        <p:spPr>
          <a:xfrm flipH="1">
            <a:off x="8278875" y="32362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1172" name="Google Shape;1172;p128"/>
          <p:cNvCxnSpPr>
            <a:stCxn id="1168" idx="2"/>
            <a:endCxn id="1170" idx="0"/>
          </p:cNvCxnSpPr>
          <p:nvPr/>
        </p:nvCxnSpPr>
        <p:spPr>
          <a:xfrm>
            <a:off x="9544575" y="32362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1173" name="Google Shape;1173;p128"/>
          <p:cNvSpPr txBox="1"/>
          <p:nvPr/>
        </p:nvSpPr>
        <p:spPr>
          <a:xfrm>
            <a:off x="7035700" y="5389275"/>
            <a:ext cx="24861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LinkedHashSet</a:t>
            </a:r>
            <a:endParaRPr b="1" sz="2400">
              <a:solidFill>
                <a:schemeClr val="accent5"/>
              </a:solidFill>
            </a:endParaRPr>
          </a:p>
        </p:txBody>
      </p:sp>
      <p:cxnSp>
        <p:nvCxnSpPr>
          <p:cNvPr id="1174" name="Google Shape;1174;p128"/>
          <p:cNvCxnSpPr>
            <a:stCxn id="1169" idx="2"/>
            <a:endCxn id="1173" idx="0"/>
          </p:cNvCxnSpPr>
          <p:nvPr/>
        </p:nvCxnSpPr>
        <p:spPr>
          <a:xfrm>
            <a:off x="8278750" y="4486275"/>
            <a:ext cx="0" cy="9030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29"/>
          <p:cNvSpPr txBox="1"/>
          <p:nvPr>
            <p:ph type="title"/>
          </p:nvPr>
        </p:nvSpPr>
        <p:spPr>
          <a:xfrm>
            <a:off x="0" y="3902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equals() vs ==</a:t>
            </a:r>
            <a:endParaRPr>
              <a:latin typeface="Arial"/>
              <a:ea typeface="Arial"/>
              <a:cs typeface="Arial"/>
              <a:sym typeface="Arial"/>
            </a:endParaRPr>
          </a:p>
        </p:txBody>
      </p:sp>
      <p:sp>
        <p:nvSpPr>
          <p:cNvPr id="1180" name="Google Shape;1180;p129"/>
          <p:cNvSpPr txBox="1"/>
          <p:nvPr/>
        </p:nvSpPr>
        <p:spPr>
          <a:xfrm>
            <a:off x="1595025" y="3453425"/>
            <a:ext cx="8204100" cy="2082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accent5"/>
                </a:solidFill>
              </a:rPr>
              <a:t>PersonOne </a:t>
            </a:r>
            <a:r>
              <a:rPr b="1" lang="en-US" sz="2400"/>
              <a:t>adam1 </a:t>
            </a:r>
            <a:r>
              <a:rPr lang="en-US" sz="2400"/>
              <a:t>= new </a:t>
            </a:r>
            <a:r>
              <a:rPr b="1" lang="en-US" sz="2400">
                <a:solidFill>
                  <a:schemeClr val="accent5"/>
                </a:solidFill>
              </a:rPr>
              <a:t>PersonOne</a:t>
            </a:r>
            <a:r>
              <a:rPr lang="en-US" sz="2400"/>
              <a:t>(</a:t>
            </a:r>
            <a:r>
              <a:rPr lang="en-US" sz="2400">
                <a:solidFill>
                  <a:schemeClr val="accent2"/>
                </a:solidFill>
              </a:rPr>
              <a:t>"Adam"</a:t>
            </a:r>
            <a:r>
              <a:rPr lang="en-US" sz="2400"/>
              <a:t>, </a:t>
            </a:r>
            <a:r>
              <a:rPr lang="en-US" sz="2400">
                <a:solidFill>
                  <a:schemeClr val="accent2"/>
                </a:solidFill>
              </a:rPr>
              <a:t>"Nowak"</a:t>
            </a:r>
            <a:r>
              <a:rPr lang="en-US" sz="2400"/>
              <a:t>);</a:t>
            </a:r>
            <a:endParaRPr sz="2400"/>
          </a:p>
          <a:p>
            <a:pPr indent="0" lvl="0" marL="0" rtl="0" algn="l">
              <a:lnSpc>
                <a:spcPct val="90000"/>
              </a:lnSpc>
              <a:spcBef>
                <a:spcPts val="0"/>
              </a:spcBef>
              <a:spcAft>
                <a:spcPts val="0"/>
              </a:spcAft>
              <a:buNone/>
            </a:pPr>
            <a:r>
              <a:rPr b="1" lang="en-US" sz="2400">
                <a:solidFill>
                  <a:schemeClr val="accent5"/>
                </a:solidFill>
              </a:rPr>
              <a:t>PersonOne </a:t>
            </a:r>
            <a:r>
              <a:rPr b="1" lang="en-US" sz="2400"/>
              <a:t>adam2 </a:t>
            </a:r>
            <a:r>
              <a:rPr lang="en-US" sz="2400"/>
              <a:t>= new </a:t>
            </a:r>
            <a:r>
              <a:rPr b="1" lang="en-US" sz="2400">
                <a:solidFill>
                  <a:schemeClr val="accent5"/>
                </a:solidFill>
              </a:rPr>
              <a:t>PersonOne</a:t>
            </a:r>
            <a:r>
              <a:rPr lang="en-US" sz="2400"/>
              <a:t>(</a:t>
            </a:r>
            <a:r>
              <a:rPr lang="en-US" sz="2400">
                <a:solidFill>
                  <a:schemeClr val="accent2"/>
                </a:solidFill>
              </a:rPr>
              <a:t>"Adam"</a:t>
            </a:r>
            <a:r>
              <a:rPr lang="en-US" sz="2400"/>
              <a:t>, </a:t>
            </a:r>
            <a:r>
              <a:rPr lang="en-US" sz="2400">
                <a:solidFill>
                  <a:schemeClr val="accent2"/>
                </a:solidFill>
              </a:rPr>
              <a:t>"Nowak"</a:t>
            </a:r>
            <a:r>
              <a:rPr lang="en-US" sz="2400"/>
              <a:t>);</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rPr lang="en-US" sz="2400"/>
              <a:t>System.out.println(</a:t>
            </a:r>
            <a:r>
              <a:rPr b="1" lang="en-US" sz="2400"/>
              <a:t>adam1</a:t>
            </a:r>
            <a:r>
              <a:rPr lang="en-US" sz="2400"/>
              <a:t> == </a:t>
            </a:r>
            <a:r>
              <a:rPr b="1" lang="en-US" sz="2400"/>
              <a:t>adam2</a:t>
            </a:r>
            <a:r>
              <a:rPr lang="en-US" sz="2400"/>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rPr lang="en-US" sz="2400"/>
              <a:t>System.out.println(</a:t>
            </a:r>
            <a:r>
              <a:rPr b="1" lang="en-US" sz="2400"/>
              <a:t>adam1</a:t>
            </a:r>
            <a:r>
              <a:rPr lang="en-US" sz="2400"/>
              <a:t>.</a:t>
            </a:r>
            <a:r>
              <a:rPr lang="en-US" sz="2400">
                <a:solidFill>
                  <a:schemeClr val="accent2"/>
                </a:solidFill>
              </a:rPr>
              <a:t>equals(</a:t>
            </a:r>
            <a:r>
              <a:rPr b="1" lang="en-US" sz="2400"/>
              <a:t>adam2</a:t>
            </a:r>
            <a:r>
              <a:rPr lang="en-US" sz="2400">
                <a:solidFill>
                  <a:schemeClr val="accent2"/>
                </a:solidFill>
              </a:rPr>
              <a:t>)</a:t>
            </a:r>
            <a:r>
              <a:rPr lang="en-US" sz="2400"/>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p:txBody>
      </p:sp>
      <p:sp>
        <p:nvSpPr>
          <p:cNvPr id="1181" name="Google Shape;1181;p129"/>
          <p:cNvSpPr txBox="1"/>
          <p:nvPr/>
        </p:nvSpPr>
        <p:spPr>
          <a:xfrm>
            <a:off x="2604675" y="1231825"/>
            <a:ext cx="6184800" cy="963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Operator </a:t>
            </a:r>
            <a:r>
              <a:rPr b="1" lang="en-US" sz="2400">
                <a:solidFill>
                  <a:schemeClr val="accent6"/>
                </a:solidFill>
              </a:rPr>
              <a:t>==</a:t>
            </a:r>
            <a:r>
              <a:rPr b="1" lang="en-US" sz="2400"/>
              <a:t> </a:t>
            </a:r>
            <a:r>
              <a:rPr lang="en-US" sz="2400"/>
              <a:t>porównuje adresy obiektów w pamięci aplikacji</a:t>
            </a:r>
            <a:endParaRPr sz="2400"/>
          </a:p>
        </p:txBody>
      </p:sp>
      <p:sp>
        <p:nvSpPr>
          <p:cNvPr id="1182" name="Google Shape;1182;p129"/>
          <p:cNvSpPr txBox="1"/>
          <p:nvPr/>
        </p:nvSpPr>
        <p:spPr>
          <a:xfrm>
            <a:off x="3272950" y="2712000"/>
            <a:ext cx="5326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Klasa </a:t>
            </a:r>
            <a:r>
              <a:rPr b="1" lang="en-US" sz="1800">
                <a:solidFill>
                  <a:schemeClr val="accent5"/>
                </a:solidFill>
              </a:rPr>
              <a:t>PersonOne </a:t>
            </a:r>
            <a:r>
              <a:rPr lang="en-US" sz="1800"/>
              <a:t>nie nadpisuje metody </a:t>
            </a:r>
            <a:r>
              <a:rPr b="1" i="1" lang="en-US" sz="1800"/>
              <a:t>equals()</a:t>
            </a:r>
            <a:endParaRPr b="1" i="1" sz="1800"/>
          </a:p>
        </p:txBody>
      </p:sp>
      <p:cxnSp>
        <p:nvCxnSpPr>
          <p:cNvPr id="1183" name="Google Shape;1183;p129"/>
          <p:cNvCxnSpPr>
            <a:endCxn id="1182" idx="1"/>
          </p:cNvCxnSpPr>
          <p:nvPr/>
        </p:nvCxnSpPr>
        <p:spPr>
          <a:xfrm flipH="1" rot="10800000">
            <a:off x="2873050" y="2999700"/>
            <a:ext cx="399900" cy="4050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